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16"/>
  </p:notesMasterIdLst>
  <p:sldIdLst>
    <p:sldId id="602" r:id="rId4"/>
    <p:sldId id="984" r:id="rId5"/>
    <p:sldId id="987" r:id="rId6"/>
    <p:sldId id="1005" r:id="rId7"/>
    <p:sldId id="996" r:id="rId8"/>
    <p:sldId id="1000" r:id="rId9"/>
    <p:sldId id="1002" r:id="rId10"/>
    <p:sldId id="1007" r:id="rId11"/>
    <p:sldId id="998" r:id="rId12"/>
    <p:sldId id="999" r:id="rId13"/>
    <p:sldId id="1006" r:id="rId14"/>
    <p:sldId id="518" r:id="rId15"/>
  </p:sldIdLst>
  <p:sldSz cx="12192000" cy="6858000"/>
  <p:notesSz cx="6858000" cy="994568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069">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203864"/>
    <a:srgbClr val="526480"/>
    <a:srgbClr val="337AB7"/>
    <a:srgbClr val="494949"/>
    <a:srgbClr val="88005B"/>
    <a:srgbClr val="D7D7D7"/>
    <a:srgbClr val="FFFFFF"/>
    <a:srgbClr val="1D2F61"/>
    <a:srgbClr val="FC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7" autoAdjust="0"/>
    <p:restoredTop sz="81893" autoAdjust="0"/>
  </p:normalViewPr>
  <p:slideViewPr>
    <p:cSldViewPr>
      <p:cViewPr>
        <p:scale>
          <a:sx n="75" d="100"/>
          <a:sy n="75" d="100"/>
        </p:scale>
        <p:origin x="1902" y="486"/>
      </p:cViewPr>
      <p:guideLst>
        <p:guide orient="horz" pos="2069"/>
        <p:guide pos="3839"/>
      </p:guideLst>
    </p:cSldViewPr>
  </p:slideViewPr>
  <p:notesTextViewPr>
    <p:cViewPr>
      <p:scale>
        <a:sx n="1" d="1"/>
        <a:sy n="1" d="1"/>
      </p:scale>
      <p:origin x="0" y="0"/>
    </p:cViewPr>
  </p:notesTextViewPr>
  <p:notesViewPr>
    <p:cSldViewPr>
      <p:cViewPr varScale="1">
        <p:scale>
          <a:sx n="71" d="100"/>
          <a:sy n="71" d="100"/>
        </p:scale>
        <p:origin x="169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Randolph\Desktop\&#24180;&#24230;&#25968;&#25454;.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llen\Desktop\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移动电话普及率(部/百人)</c:v>
                </c:pt>
              </c:strCache>
            </c:strRef>
          </c:tx>
          <c:spPr>
            <a:ln w="28575" cap="rnd">
              <a:solidFill>
                <a:schemeClr val="accent1"/>
              </a:solidFill>
              <a:round/>
            </a:ln>
            <a:effectLst/>
          </c:spPr>
          <c:marker>
            <c:symbol val="none"/>
          </c:marker>
          <c:cat>
            <c:strRef>
              <c:f>Sheet1!$A$2:$A$24</c:f>
              <c:strCache>
                <c:ptCount val="23"/>
                <c:pt idx="0">
                  <c:v>1992年</c:v>
                </c:pt>
                <c:pt idx="1">
                  <c:v>1993年</c:v>
                </c:pt>
                <c:pt idx="2">
                  <c:v>1994年</c:v>
                </c:pt>
                <c:pt idx="3">
                  <c:v>1995年</c:v>
                </c:pt>
                <c:pt idx="4">
                  <c:v>1996年</c:v>
                </c:pt>
                <c:pt idx="5">
                  <c:v>1997年</c:v>
                </c:pt>
                <c:pt idx="6">
                  <c:v>1998年</c:v>
                </c:pt>
                <c:pt idx="7">
                  <c:v>1999年</c:v>
                </c:pt>
                <c:pt idx="8">
                  <c:v>2000年</c:v>
                </c:pt>
                <c:pt idx="9">
                  <c:v>2001年</c:v>
                </c:pt>
                <c:pt idx="10">
                  <c:v>2002年</c:v>
                </c:pt>
                <c:pt idx="11">
                  <c:v>2003年</c:v>
                </c:pt>
                <c:pt idx="12">
                  <c:v>2004年</c:v>
                </c:pt>
                <c:pt idx="13">
                  <c:v>2005年</c:v>
                </c:pt>
                <c:pt idx="14">
                  <c:v>2006年</c:v>
                </c:pt>
                <c:pt idx="15">
                  <c:v>2007年</c:v>
                </c:pt>
                <c:pt idx="16">
                  <c:v>2008年</c:v>
                </c:pt>
                <c:pt idx="17">
                  <c:v>2009年</c:v>
                </c:pt>
                <c:pt idx="18">
                  <c:v>2010年</c:v>
                </c:pt>
                <c:pt idx="19">
                  <c:v>2011年</c:v>
                </c:pt>
                <c:pt idx="20">
                  <c:v>2012年</c:v>
                </c:pt>
                <c:pt idx="21">
                  <c:v>2013年</c:v>
                </c:pt>
                <c:pt idx="22">
                  <c:v>2014年</c:v>
                </c:pt>
              </c:strCache>
            </c:strRef>
          </c:cat>
          <c:val>
            <c:numRef>
              <c:f>Sheet1!$B$2:$B$24</c:f>
              <c:numCache>
                <c:formatCode>General</c:formatCode>
                <c:ptCount val="23"/>
                <c:pt idx="0">
                  <c:v>0.02</c:v>
                </c:pt>
                <c:pt idx="1">
                  <c:v>0.05</c:v>
                </c:pt>
                <c:pt idx="2">
                  <c:v>0.13</c:v>
                </c:pt>
                <c:pt idx="3">
                  <c:v>0.3</c:v>
                </c:pt>
                <c:pt idx="4">
                  <c:v>0.59</c:v>
                </c:pt>
                <c:pt idx="5">
                  <c:v>1.07</c:v>
                </c:pt>
                <c:pt idx="6">
                  <c:v>1.93</c:v>
                </c:pt>
                <c:pt idx="7">
                  <c:v>3.47</c:v>
                </c:pt>
                <c:pt idx="8">
                  <c:v>6.72</c:v>
                </c:pt>
                <c:pt idx="9">
                  <c:v>11.47</c:v>
                </c:pt>
                <c:pt idx="10">
                  <c:v>16.14</c:v>
                </c:pt>
                <c:pt idx="11">
                  <c:v>21.02</c:v>
                </c:pt>
                <c:pt idx="12">
                  <c:v>25.91</c:v>
                </c:pt>
                <c:pt idx="13">
                  <c:v>30.26</c:v>
                </c:pt>
                <c:pt idx="14">
                  <c:v>35.299999999999997</c:v>
                </c:pt>
                <c:pt idx="15">
                  <c:v>41.64</c:v>
                </c:pt>
                <c:pt idx="16">
                  <c:v>48.53</c:v>
                </c:pt>
                <c:pt idx="17">
                  <c:v>56.27</c:v>
                </c:pt>
                <c:pt idx="18">
                  <c:v>64.36</c:v>
                </c:pt>
                <c:pt idx="19">
                  <c:v>73.55</c:v>
                </c:pt>
                <c:pt idx="20">
                  <c:v>82.5</c:v>
                </c:pt>
                <c:pt idx="21">
                  <c:v>90.33</c:v>
                </c:pt>
                <c:pt idx="22">
                  <c:v>94.03</c:v>
                </c:pt>
              </c:numCache>
            </c:numRef>
          </c:val>
          <c:smooth val="0"/>
          <c:extLst>
            <c:ext xmlns:c16="http://schemas.microsoft.com/office/drawing/2014/chart" uri="{C3380CC4-5D6E-409C-BE32-E72D297353CC}">
              <c16:uniqueId val="{00000000-5246-49B3-B1F1-B2F44F4EA341}"/>
            </c:ext>
          </c:extLst>
        </c:ser>
        <c:ser>
          <c:idx val="1"/>
          <c:order val="1"/>
          <c:tx>
            <c:strRef>
              <c:f>Sheet1!$C$1</c:f>
              <c:strCache>
                <c:ptCount val="1"/>
                <c:pt idx="0">
                  <c:v>互联网普及率(%)</c:v>
                </c:pt>
              </c:strCache>
            </c:strRef>
          </c:tx>
          <c:spPr>
            <a:ln w="28575" cap="rnd">
              <a:solidFill>
                <a:schemeClr val="accent2"/>
              </a:solidFill>
              <a:round/>
            </a:ln>
            <a:effectLst/>
          </c:spPr>
          <c:marker>
            <c:symbol val="none"/>
          </c:marker>
          <c:cat>
            <c:strRef>
              <c:f>Sheet1!$A$2:$A$24</c:f>
              <c:strCache>
                <c:ptCount val="23"/>
                <c:pt idx="0">
                  <c:v>1992年</c:v>
                </c:pt>
                <c:pt idx="1">
                  <c:v>1993年</c:v>
                </c:pt>
                <c:pt idx="2">
                  <c:v>1994年</c:v>
                </c:pt>
                <c:pt idx="3">
                  <c:v>1995年</c:v>
                </c:pt>
                <c:pt idx="4">
                  <c:v>1996年</c:v>
                </c:pt>
                <c:pt idx="5">
                  <c:v>1997年</c:v>
                </c:pt>
                <c:pt idx="6">
                  <c:v>1998年</c:v>
                </c:pt>
                <c:pt idx="7">
                  <c:v>1999年</c:v>
                </c:pt>
                <c:pt idx="8">
                  <c:v>2000年</c:v>
                </c:pt>
                <c:pt idx="9">
                  <c:v>2001年</c:v>
                </c:pt>
                <c:pt idx="10">
                  <c:v>2002年</c:v>
                </c:pt>
                <c:pt idx="11">
                  <c:v>2003年</c:v>
                </c:pt>
                <c:pt idx="12">
                  <c:v>2004年</c:v>
                </c:pt>
                <c:pt idx="13">
                  <c:v>2005年</c:v>
                </c:pt>
                <c:pt idx="14">
                  <c:v>2006年</c:v>
                </c:pt>
                <c:pt idx="15">
                  <c:v>2007年</c:v>
                </c:pt>
                <c:pt idx="16">
                  <c:v>2008年</c:v>
                </c:pt>
                <c:pt idx="17">
                  <c:v>2009年</c:v>
                </c:pt>
                <c:pt idx="18">
                  <c:v>2010年</c:v>
                </c:pt>
                <c:pt idx="19">
                  <c:v>2011年</c:v>
                </c:pt>
                <c:pt idx="20">
                  <c:v>2012年</c:v>
                </c:pt>
                <c:pt idx="21">
                  <c:v>2013年</c:v>
                </c:pt>
                <c:pt idx="22">
                  <c:v>2014年</c:v>
                </c:pt>
              </c:strCache>
            </c:strRef>
          </c:cat>
          <c:val>
            <c:numRef>
              <c:f>Sheet1!$C$2:$C$24</c:f>
              <c:numCache>
                <c:formatCode>General</c:formatCode>
                <c:ptCount val="23"/>
                <c:pt idx="0">
                  <c:v>0</c:v>
                </c:pt>
                <c:pt idx="1">
                  <c:v>0</c:v>
                </c:pt>
                <c:pt idx="2">
                  <c:v>0</c:v>
                </c:pt>
                <c:pt idx="3">
                  <c:v>0</c:v>
                </c:pt>
                <c:pt idx="4">
                  <c:v>0</c:v>
                </c:pt>
                <c:pt idx="5">
                  <c:v>0</c:v>
                </c:pt>
                <c:pt idx="6">
                  <c:v>0</c:v>
                </c:pt>
                <c:pt idx="7">
                  <c:v>0</c:v>
                </c:pt>
                <c:pt idx="8">
                  <c:v>0</c:v>
                </c:pt>
                <c:pt idx="9">
                  <c:v>0</c:v>
                </c:pt>
                <c:pt idx="10">
                  <c:v>4.5999999999999996</c:v>
                </c:pt>
                <c:pt idx="11">
                  <c:v>6.2</c:v>
                </c:pt>
                <c:pt idx="12">
                  <c:v>7.3</c:v>
                </c:pt>
                <c:pt idx="13">
                  <c:v>8.5</c:v>
                </c:pt>
                <c:pt idx="14">
                  <c:v>10.5</c:v>
                </c:pt>
                <c:pt idx="15">
                  <c:v>16</c:v>
                </c:pt>
                <c:pt idx="16">
                  <c:v>22.6</c:v>
                </c:pt>
                <c:pt idx="17">
                  <c:v>28.9</c:v>
                </c:pt>
                <c:pt idx="18">
                  <c:v>34.299999999999997</c:v>
                </c:pt>
                <c:pt idx="19">
                  <c:v>38.299999999999997</c:v>
                </c:pt>
                <c:pt idx="20">
                  <c:v>42.1</c:v>
                </c:pt>
                <c:pt idx="21">
                  <c:v>45.8</c:v>
                </c:pt>
                <c:pt idx="22">
                  <c:v>47.9</c:v>
                </c:pt>
              </c:numCache>
            </c:numRef>
          </c:val>
          <c:smooth val="0"/>
          <c:extLst>
            <c:ext xmlns:c16="http://schemas.microsoft.com/office/drawing/2014/chart" uri="{C3380CC4-5D6E-409C-BE32-E72D297353CC}">
              <c16:uniqueId val="{00000001-5246-49B3-B1F1-B2F44F4EA341}"/>
            </c:ext>
          </c:extLst>
        </c:ser>
        <c:dLbls>
          <c:showLegendKey val="0"/>
          <c:showVal val="0"/>
          <c:showCatName val="0"/>
          <c:showSerName val="0"/>
          <c:showPercent val="0"/>
          <c:showBubbleSize val="0"/>
        </c:dLbls>
        <c:smooth val="0"/>
        <c:axId val="306953816"/>
        <c:axId val="306951072"/>
      </c:lineChart>
      <c:catAx>
        <c:axId val="306953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华文细黑" panose="02010600040101010101" pitchFamily="2" charset="-122"/>
                <a:ea typeface="华文细黑" panose="02010600040101010101" pitchFamily="2" charset="-122"/>
                <a:cs typeface="+mn-cs"/>
              </a:defRPr>
            </a:pPr>
            <a:endParaRPr lang="zh-CN"/>
          </a:p>
        </c:txPr>
        <c:crossAx val="306951072"/>
        <c:crosses val="autoZero"/>
        <c:auto val="1"/>
        <c:lblAlgn val="ctr"/>
        <c:lblOffset val="100"/>
        <c:noMultiLvlLbl val="0"/>
      </c:catAx>
      <c:valAx>
        <c:axId val="306951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00" b="0" i="0" u="none" strike="noStrike" kern="1200" baseline="0">
                <a:solidFill>
                  <a:schemeClr val="tx1"/>
                </a:solidFill>
                <a:latin typeface="华文细黑" panose="02010600040101010101" pitchFamily="2" charset="-122"/>
                <a:ea typeface="华文细黑" panose="02010600040101010101" pitchFamily="2" charset="-122"/>
                <a:cs typeface="+mn-cs"/>
              </a:defRPr>
            </a:pPr>
            <a:endParaRPr lang="zh-CN"/>
          </a:p>
        </c:txPr>
        <c:crossAx val="306953816"/>
        <c:crosses val="autoZero"/>
        <c:crossBetween val="between"/>
      </c:valAx>
      <c:spPr>
        <a:noFill/>
        <a:ln>
          <a:solidFill>
            <a:schemeClr val="tx1"/>
          </a:solidFill>
        </a:ln>
        <a:effectLst/>
      </c:spPr>
    </c:plotArea>
    <c:legend>
      <c:legendPos val="b"/>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华文细黑" panose="02010600040101010101" pitchFamily="2" charset="-122"/>
              <a:ea typeface="华文细黑" panose="02010600040101010101" pitchFamily="2" charset="-122"/>
              <a:cs typeface="+mn-cs"/>
            </a:defRPr>
          </a:pPr>
          <a:endParaRPr lang="zh-CN"/>
        </a:p>
      </c:txPr>
    </c:legend>
    <c:plotVisOnly val="1"/>
    <c:dispBlanksAs val="gap"/>
    <c:showDLblsOverMax val="0"/>
  </c:chart>
  <c:spPr>
    <a:noFill/>
    <a:ln>
      <a:noFill/>
    </a:ln>
    <a:effectLst/>
  </c:spPr>
  <c:txPr>
    <a:bodyPr/>
    <a:lstStyle/>
    <a:p>
      <a:pPr>
        <a:defRPr lang="en-US" sz="1100">
          <a:solidFill>
            <a:schemeClr val="tx1"/>
          </a:solidFill>
          <a:latin typeface="华文细黑" panose="02010600040101010101" pitchFamily="2" charset="-122"/>
          <a:ea typeface="华文细黑" panose="02010600040101010101" pitchFamily="2"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Sheet1!$B$23</c:f>
              <c:strCache>
                <c:ptCount val="1"/>
                <c:pt idx="0">
                  <c:v>Transaction volume of online retail(Trillion RMB)</c:v>
                </c:pt>
              </c:strCache>
            </c:strRef>
          </c:tx>
          <c:spPr>
            <a:solidFill>
              <a:schemeClr val="accent1"/>
            </a:solidFill>
            <a:ln>
              <a:noFill/>
            </a:ln>
            <a:effectLst/>
          </c:spPr>
          <c:invertIfNegative val="0"/>
          <c:dLbls>
            <c:dLbl>
              <c:idx val="3"/>
              <c:layout>
                <c:manualLayout>
                  <c:x val="-1.666666666666670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FB1-46F7-9979-1FDD62B428C0}"/>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Sheet1!$C$22:$H$22</c:f>
              <c:numCache>
                <c:formatCode>General</c:formatCode>
                <c:ptCount val="6"/>
                <c:pt idx="0">
                  <c:v>2012</c:v>
                </c:pt>
                <c:pt idx="1">
                  <c:v>2013</c:v>
                </c:pt>
                <c:pt idx="2">
                  <c:v>2014</c:v>
                </c:pt>
                <c:pt idx="3">
                  <c:v>2015</c:v>
                </c:pt>
                <c:pt idx="4">
                  <c:v>2016</c:v>
                </c:pt>
                <c:pt idx="5">
                  <c:v>2017</c:v>
                </c:pt>
              </c:numCache>
            </c:numRef>
          </c:cat>
          <c:val>
            <c:numRef>
              <c:f>Sheet1!$C$23:$H$23</c:f>
              <c:numCache>
                <c:formatCode>General</c:formatCode>
                <c:ptCount val="6"/>
                <c:pt idx="0">
                  <c:v>1.32</c:v>
                </c:pt>
                <c:pt idx="1">
                  <c:v>1.89</c:v>
                </c:pt>
                <c:pt idx="2">
                  <c:v>2.82</c:v>
                </c:pt>
                <c:pt idx="3">
                  <c:v>3.83</c:v>
                </c:pt>
                <c:pt idx="4">
                  <c:v>5.33</c:v>
                </c:pt>
                <c:pt idx="5">
                  <c:v>7.18</c:v>
                </c:pt>
              </c:numCache>
            </c:numRef>
          </c:val>
          <c:extLst>
            <c:ext xmlns:c16="http://schemas.microsoft.com/office/drawing/2014/chart" uri="{C3380CC4-5D6E-409C-BE32-E72D297353CC}">
              <c16:uniqueId val="{00000001-4FB1-46F7-9979-1FDD62B428C0}"/>
            </c:ext>
          </c:extLst>
        </c:ser>
        <c:dLbls>
          <c:showLegendKey val="0"/>
          <c:showVal val="0"/>
          <c:showCatName val="0"/>
          <c:showSerName val="0"/>
          <c:showPercent val="0"/>
          <c:showBubbleSize val="0"/>
        </c:dLbls>
        <c:gapWidth val="219"/>
        <c:overlap val="-27"/>
        <c:axId val="1159811168"/>
        <c:axId val="1310734336"/>
      </c:barChart>
      <c:lineChart>
        <c:grouping val="standard"/>
        <c:varyColors val="0"/>
        <c:ser>
          <c:idx val="1"/>
          <c:order val="1"/>
          <c:tx>
            <c:strRef>
              <c:f>Sheet1!$B$24</c:f>
              <c:strCache>
                <c:ptCount val="1"/>
                <c:pt idx="0">
                  <c:v>Growth Rate(%)</c:v>
                </c:pt>
              </c:strCache>
            </c:strRef>
          </c:tx>
          <c:spPr>
            <a:ln w="28575" cap="sq">
              <a:solidFill>
                <a:schemeClr val="accent2"/>
              </a:solidFill>
              <a:bevel/>
              <a:tailEnd w="lg" len="lg"/>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Sheet1!$C$24:$H$24</c:f>
              <c:numCache>
                <c:formatCode>0.0_ </c:formatCode>
                <c:ptCount val="6"/>
                <c:pt idx="1">
                  <c:v>46.2</c:v>
                </c:pt>
                <c:pt idx="2" formatCode="General">
                  <c:v>49.7</c:v>
                </c:pt>
                <c:pt idx="3" formatCode="General">
                  <c:v>33.299999999999997</c:v>
                </c:pt>
                <c:pt idx="4" formatCode="General">
                  <c:v>26.2</c:v>
                </c:pt>
                <c:pt idx="5" formatCode="General">
                  <c:v>32.200000000000003</c:v>
                </c:pt>
              </c:numCache>
            </c:numRef>
          </c:val>
          <c:smooth val="0"/>
          <c:extLst>
            <c:ext xmlns:c16="http://schemas.microsoft.com/office/drawing/2014/chart" uri="{C3380CC4-5D6E-409C-BE32-E72D297353CC}">
              <c16:uniqueId val="{00000002-4FB1-46F7-9979-1FDD62B428C0}"/>
            </c:ext>
          </c:extLst>
        </c:ser>
        <c:dLbls>
          <c:showLegendKey val="0"/>
          <c:showVal val="0"/>
          <c:showCatName val="0"/>
          <c:showSerName val="0"/>
          <c:showPercent val="0"/>
          <c:showBubbleSize val="0"/>
        </c:dLbls>
        <c:marker val="1"/>
        <c:smooth val="0"/>
        <c:axId val="1166168640"/>
        <c:axId val="1166166560"/>
      </c:lineChart>
      <c:catAx>
        <c:axId val="115981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zh-CN"/>
          </a:p>
        </c:txPr>
        <c:crossAx val="1310734336"/>
        <c:crosses val="autoZero"/>
        <c:auto val="1"/>
        <c:lblAlgn val="ctr"/>
        <c:lblOffset val="100"/>
        <c:noMultiLvlLbl val="0"/>
      </c:catAx>
      <c:valAx>
        <c:axId val="131073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zh-CN"/>
          </a:p>
        </c:txPr>
        <c:crossAx val="1159811168"/>
        <c:crosses val="autoZero"/>
        <c:crossBetween val="between"/>
      </c:valAx>
      <c:catAx>
        <c:axId val="1166168640"/>
        <c:scaling>
          <c:orientation val="minMax"/>
        </c:scaling>
        <c:delete val="1"/>
        <c:axPos val="b"/>
        <c:majorTickMark val="out"/>
        <c:minorTickMark val="none"/>
        <c:tickLblPos val="nextTo"/>
        <c:crossAx val="1166166560"/>
        <c:crosses val="autoZero"/>
        <c:auto val="1"/>
        <c:lblAlgn val="ctr"/>
        <c:lblOffset val="100"/>
        <c:noMultiLvlLbl val="0"/>
      </c:catAx>
      <c:valAx>
        <c:axId val="1166166560"/>
        <c:scaling>
          <c:orientation val="minMax"/>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zh-CN"/>
          </a:p>
        </c:txPr>
        <c:crossAx val="1166168640"/>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en-US"/>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Sheet3!$H$6:$H$7</c:f>
              <c:strCache>
                <c:ptCount val="1"/>
                <c:pt idx="0">
                  <c:v>快递业务量 （亿件）</c:v>
                </c:pt>
              </c:strCache>
            </c:strRef>
          </c:tx>
          <c:spPr>
            <a:solidFill>
              <a:schemeClr val="tx1">
                <a:lumMod val="50000"/>
                <a:lumOff val="50000"/>
              </a:schemeClr>
            </a:solidFill>
          </c:spPr>
          <c:invertIfNegative val="0"/>
          <c:dLbls>
            <c:dLbl>
              <c:idx val="7"/>
              <c:layout>
                <c:manualLayout>
                  <c:x val="2.40789790512882E-3"/>
                  <c:y val="0.156883974062066"/>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8256681916686693E-2"/>
                      <c:h val="8.0882352941176502E-2"/>
                    </c:manualLayout>
                  </c15:layout>
                </c:ext>
                <c:ext xmlns:c16="http://schemas.microsoft.com/office/drawing/2014/chart" uri="{C3380CC4-5D6E-409C-BE32-E72D297353CC}">
                  <c16:uniqueId val="{00000000-6B0C-484D-B073-CA94587ABD9E}"/>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Sheet3!$G$8:$G$16</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Sheet3!$H$8:$H$16</c:f>
              <c:numCache>
                <c:formatCode>General</c:formatCode>
                <c:ptCount val="9"/>
                <c:pt idx="0">
                  <c:v>1.86</c:v>
                </c:pt>
                <c:pt idx="1">
                  <c:v>2.34</c:v>
                </c:pt>
                <c:pt idx="2">
                  <c:v>3.67</c:v>
                </c:pt>
                <c:pt idx="3">
                  <c:v>5.69</c:v>
                </c:pt>
                <c:pt idx="4">
                  <c:v>9.19</c:v>
                </c:pt>
                <c:pt idx="5">
                  <c:v>13.96</c:v>
                </c:pt>
                <c:pt idx="6">
                  <c:v>20.67</c:v>
                </c:pt>
                <c:pt idx="7">
                  <c:v>31.28</c:v>
                </c:pt>
                <c:pt idx="8">
                  <c:v>40.06</c:v>
                </c:pt>
              </c:numCache>
            </c:numRef>
          </c:val>
          <c:extLst>
            <c:ext xmlns:c16="http://schemas.microsoft.com/office/drawing/2014/chart" uri="{C3380CC4-5D6E-409C-BE32-E72D297353CC}">
              <c16:uniqueId val="{00000001-6B0C-484D-B073-CA94587ABD9E}"/>
            </c:ext>
          </c:extLst>
        </c:ser>
        <c:dLbls>
          <c:showLegendKey val="0"/>
          <c:showVal val="0"/>
          <c:showCatName val="0"/>
          <c:showSerName val="0"/>
          <c:showPercent val="0"/>
          <c:showBubbleSize val="0"/>
        </c:dLbls>
        <c:gapWidth val="150"/>
        <c:axId val="120169776"/>
        <c:axId val="120170168"/>
      </c:barChart>
      <c:lineChart>
        <c:grouping val="standard"/>
        <c:varyColors val="0"/>
        <c:ser>
          <c:idx val="1"/>
          <c:order val="1"/>
          <c:tx>
            <c:strRef>
              <c:f>Sheet3!$I$7</c:f>
              <c:strCache>
                <c:ptCount val="1"/>
                <c:pt idx="0">
                  <c:v>增长率（%）</c:v>
                </c:pt>
              </c:strCache>
            </c:strRef>
          </c:tx>
          <c:spPr>
            <a:ln w="19050" cap="rnd" cmpd="sng" algn="ctr">
              <a:solidFill>
                <a:schemeClr val="tx2">
                  <a:lumMod val="50000"/>
                </a:schemeClr>
              </a:solidFill>
              <a:prstDash val="solid"/>
              <a:round/>
            </a:ln>
          </c:spPr>
          <c:marker>
            <c:spPr>
              <a:solidFill>
                <a:schemeClr val="accent1">
                  <a:lumMod val="50000"/>
                </a:schemeClr>
              </a:solidFill>
              <a:ln w="6350" cap="flat" cmpd="sng" algn="ctr">
                <a:solidFill>
                  <a:schemeClr val="accent1">
                    <a:lumMod val="50000"/>
                  </a:schemeClr>
                </a:solidFill>
                <a:prstDash val="solid"/>
                <a:round/>
              </a:ln>
            </c:spPr>
          </c:marker>
          <c:dLbls>
            <c:dLbl>
              <c:idx val="0"/>
              <c:layout>
                <c:manualLayout>
                  <c:x val="-1.4447387430773E-2"/>
                  <c:y val="-5.15021459227468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B0C-484D-B073-CA94587ABD9E}"/>
                </c:ext>
              </c:extLst>
            </c:dLbl>
            <c:dLbl>
              <c:idx val="1"/>
              <c:layout>
                <c:manualLayout>
                  <c:x val="-2.1671081146159399E-2"/>
                  <c:y val="-6.86695278969958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B0C-484D-B073-CA94587ABD9E}"/>
                </c:ext>
              </c:extLst>
            </c:dLbl>
            <c:dLbl>
              <c:idx val="2"/>
              <c:layout>
                <c:manualLayout>
                  <c:x val="-8.6684324584637595E-2"/>
                  <c:y val="-3.431372549019610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B0C-484D-B073-CA94587ABD9E}"/>
                </c:ext>
              </c:extLst>
            </c:dLbl>
            <c:dLbl>
              <c:idx val="3"/>
              <c:layout>
                <c:manualLayout>
                  <c:x val="-4.9361907055140902E-2"/>
                  <c:y val="-5.710784313725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B0C-484D-B073-CA94587ABD9E}"/>
                </c:ext>
              </c:extLst>
            </c:dLbl>
            <c:dLbl>
              <c:idx val="6"/>
              <c:layout>
                <c:manualLayout>
                  <c:x val="-9.6315916205152903E-3"/>
                  <c:y val="-4.57796852646637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B0C-484D-B073-CA94587ABD9E}"/>
                </c:ext>
              </c:extLst>
            </c:dLbl>
            <c:dLbl>
              <c:idx val="7"/>
              <c:layout>
                <c:manualLayout>
                  <c:x val="-3.3710570671803601E-2"/>
                  <c:y val="-3.59757603828933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B0C-484D-B073-CA94587ABD9E}"/>
                </c:ext>
              </c:extLst>
            </c:dLbl>
            <c:dLbl>
              <c:idx val="8"/>
              <c:layout>
                <c:manualLayout>
                  <c:x val="-1.04743558873104E-2"/>
                  <c:y val="-1.225490196078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B0C-484D-B073-CA94587ABD9E}"/>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Sheet3!$I$8:$I$16</c:f>
              <c:numCache>
                <c:formatCode>0.0_ </c:formatCode>
                <c:ptCount val="9"/>
                <c:pt idx="0">
                  <c:v>22.8</c:v>
                </c:pt>
                <c:pt idx="1">
                  <c:v>25.9</c:v>
                </c:pt>
                <c:pt idx="2">
                  <c:v>57</c:v>
                </c:pt>
                <c:pt idx="3">
                  <c:v>54.8</c:v>
                </c:pt>
                <c:pt idx="4">
                  <c:v>61.6</c:v>
                </c:pt>
                <c:pt idx="5">
                  <c:v>51.9</c:v>
                </c:pt>
                <c:pt idx="6">
                  <c:v>48</c:v>
                </c:pt>
                <c:pt idx="7">
                  <c:v>51.4</c:v>
                </c:pt>
                <c:pt idx="8">
                  <c:v>28</c:v>
                </c:pt>
              </c:numCache>
            </c:numRef>
          </c:val>
          <c:smooth val="0"/>
          <c:extLst>
            <c:ext xmlns:c16="http://schemas.microsoft.com/office/drawing/2014/chart" uri="{C3380CC4-5D6E-409C-BE32-E72D297353CC}">
              <c16:uniqueId val="{00000009-6B0C-484D-B073-CA94587ABD9E}"/>
            </c:ext>
          </c:extLst>
        </c:ser>
        <c:dLbls>
          <c:showLegendKey val="0"/>
          <c:showVal val="0"/>
          <c:showCatName val="0"/>
          <c:showSerName val="0"/>
          <c:showPercent val="0"/>
          <c:showBubbleSize val="0"/>
        </c:dLbls>
        <c:marker val="1"/>
        <c:smooth val="0"/>
        <c:axId val="120170560"/>
        <c:axId val="120170952"/>
      </c:lineChart>
      <c:catAx>
        <c:axId val="120169776"/>
        <c:scaling>
          <c:orientation val="minMax"/>
        </c:scaling>
        <c:delete val="0"/>
        <c:axPos val="b"/>
        <c:title>
          <c:tx>
            <c:rich>
              <a:bodyPr rot="0" spcFirstLastPara="0" vertOverflow="ellipsis" vert="horz" wrap="square" anchor="ctr" anchorCtr="1"/>
              <a:lstStyle/>
              <a:p>
                <a:pPr>
                  <a:defRPr lang="zh-CN" sz="1000" b="0" i="0" u="none" strike="noStrike" kern="1200" baseline="0">
                    <a:solidFill>
                      <a:schemeClr val="tx1"/>
                    </a:solidFill>
                    <a:latin typeface="宋体" panose="02010600030101010101" pitchFamily="2" charset="-122"/>
                    <a:ea typeface="宋体" panose="02010600030101010101" pitchFamily="2" charset="-122"/>
                    <a:cs typeface="+mn-cs"/>
                  </a:defRPr>
                </a:pPr>
                <a:r>
                  <a:rPr lang="en-US" altLang="zh-CN" b="0" dirty="0">
                    <a:latin typeface="宋体" panose="02010600030101010101" pitchFamily="2" charset="-122"/>
                    <a:ea typeface="宋体" panose="02010600030101010101" pitchFamily="2" charset="-122"/>
                  </a:rPr>
                  <a:t>Year</a:t>
                </a:r>
                <a:endParaRPr lang="zh-CN" altLang="en-US" b="0" dirty="0">
                  <a:latin typeface="宋体" panose="02010600030101010101" pitchFamily="2" charset="-122"/>
                  <a:ea typeface="宋体" panose="02010600030101010101" pitchFamily="2" charset="-122"/>
                </a:endParaRPr>
              </a:p>
            </c:rich>
          </c:tx>
          <c:layout/>
          <c:overlay val="0"/>
        </c:title>
        <c:numFmt formatCode="General" sourceLinked="0"/>
        <c:majorTickMark val="in"/>
        <c:minorTickMark val="none"/>
        <c:tickLblPos val="nextTo"/>
        <c:spPr>
          <a:ln w="6350" cap="flat" cmpd="sng" algn="ctr">
            <a:solidFill>
              <a:schemeClr val="tx1"/>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120170168"/>
        <c:crosses val="autoZero"/>
        <c:auto val="1"/>
        <c:lblAlgn val="ctr"/>
        <c:lblOffset val="100"/>
        <c:noMultiLvlLbl val="0"/>
      </c:catAx>
      <c:valAx>
        <c:axId val="120170168"/>
        <c:scaling>
          <c:orientation val="minMax"/>
        </c:scaling>
        <c:delete val="0"/>
        <c:axPos val="l"/>
        <c:majorGridlines>
          <c:spPr>
            <a:ln w="6350" cap="flat" cmpd="sng" algn="ctr">
              <a:noFill/>
              <a:prstDash val="solid"/>
              <a:round/>
            </a:ln>
          </c:spPr>
        </c:majorGridlines>
        <c:title>
          <c:tx>
            <c:rich>
              <a:bodyPr rot="-5400000" spcFirstLastPara="0" vertOverflow="ellipsis" vert="horz" wrap="square" anchor="ctr" anchorCtr="1"/>
              <a:lstStyle/>
              <a:p>
                <a:pPr>
                  <a:defRPr lang="zh-CN"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altLang="zh-CN" b="0" dirty="0">
                    <a:latin typeface="Tahoma" panose="020B0604030504040204" pitchFamily="34" charset="0"/>
                    <a:ea typeface="Tahoma" panose="020B0604030504040204" pitchFamily="34" charset="0"/>
                    <a:cs typeface="Tahoma" panose="020B0604030504040204" pitchFamily="34" charset="0"/>
                  </a:rPr>
                  <a:t>Business volume of express delivery</a:t>
                </a:r>
                <a:r>
                  <a:rPr lang="en-US" altLang="zh-CN" b="0" baseline="0" dirty="0">
                    <a:latin typeface="Tahoma" panose="020B0604030504040204" pitchFamily="34" charset="0"/>
                    <a:ea typeface="Tahoma" panose="020B0604030504040204" pitchFamily="34" charset="0"/>
                    <a:cs typeface="Tahoma" panose="020B0604030504040204" pitchFamily="34" charset="0"/>
                  </a:rPr>
                  <a:t> (Billion Pieces)</a:t>
                </a:r>
                <a:endParaRPr lang="zh-CN" altLang="en-US" b="0" dirty="0">
                  <a:latin typeface="Tahoma" panose="020B0604030504040204" pitchFamily="34" charset="0"/>
                  <a:ea typeface="宋体" panose="02010600030101010101" pitchFamily="2" charset="-122"/>
                  <a:cs typeface="Tahoma" panose="020B0604030504040204" pitchFamily="34" charset="0"/>
                </a:endParaRPr>
              </a:p>
            </c:rich>
          </c:tx>
          <c:layout/>
          <c:overlay val="0"/>
        </c:title>
        <c:numFmt formatCode="General" sourceLinked="1"/>
        <c:majorTickMark val="in"/>
        <c:minorTickMark val="none"/>
        <c:tickLblPos val="nextTo"/>
        <c:spPr>
          <a:ln w="6350" cap="flat" cmpd="sng" algn="ctr">
            <a:solidFill>
              <a:schemeClr val="tx1"/>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120169776"/>
        <c:crosses val="autoZero"/>
        <c:crossBetween val="between"/>
      </c:valAx>
      <c:catAx>
        <c:axId val="120170560"/>
        <c:scaling>
          <c:orientation val="minMax"/>
        </c:scaling>
        <c:delete val="1"/>
        <c:axPos val="b"/>
        <c:majorTickMark val="out"/>
        <c:minorTickMark val="none"/>
        <c:tickLblPos val="none"/>
        <c:crossAx val="120170952"/>
        <c:crosses val="autoZero"/>
        <c:auto val="1"/>
        <c:lblAlgn val="ctr"/>
        <c:lblOffset val="100"/>
        <c:noMultiLvlLbl val="0"/>
      </c:catAx>
      <c:valAx>
        <c:axId val="120170952"/>
        <c:scaling>
          <c:orientation val="minMax"/>
        </c:scaling>
        <c:delete val="0"/>
        <c:axPos val="r"/>
        <c:title>
          <c:tx>
            <c:rich>
              <a:bodyPr rot="-5400000" spcFirstLastPara="0" vertOverflow="ellipsis" vert="horz" wrap="square" anchor="ctr" anchorCtr="1"/>
              <a:lstStyle/>
              <a:p>
                <a:pPr>
                  <a:defRPr lang="zh-CN"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altLang="zh-CN" b="0" dirty="0">
                    <a:latin typeface="Tahoma" panose="020B0604030504040204" pitchFamily="34" charset="0"/>
                    <a:ea typeface="宋体" panose="02010600030101010101" pitchFamily="2" charset="-122"/>
                    <a:cs typeface="Tahoma" panose="020B0604030504040204" pitchFamily="34" charset="0"/>
                  </a:rPr>
                  <a:t>Growth</a:t>
                </a:r>
                <a:r>
                  <a:rPr lang="en-US" altLang="zh-CN" b="0" baseline="0" dirty="0">
                    <a:latin typeface="Tahoma" panose="020B0604030504040204" pitchFamily="34" charset="0"/>
                    <a:ea typeface="宋体" panose="02010600030101010101" pitchFamily="2" charset="-122"/>
                    <a:cs typeface="Tahoma" panose="020B0604030504040204" pitchFamily="34" charset="0"/>
                  </a:rPr>
                  <a:t> rate</a:t>
                </a:r>
                <a:r>
                  <a:rPr lang="zh-CN" altLang="en-US" b="0" dirty="0">
                    <a:latin typeface="Tahoma" panose="020B0604030504040204" pitchFamily="34" charset="0"/>
                    <a:ea typeface="宋体" panose="02010600030101010101" pitchFamily="2" charset="-122"/>
                    <a:cs typeface="Tahoma" panose="020B0604030504040204" pitchFamily="34" charset="0"/>
                  </a:rPr>
                  <a:t>（</a:t>
                </a:r>
                <a:r>
                  <a:rPr lang="en-US" altLang="zh-CN" b="0" dirty="0">
                    <a:latin typeface="Tahoma" panose="020B0604030504040204" pitchFamily="34" charset="0"/>
                    <a:ea typeface="Tahoma" panose="020B0604030504040204" pitchFamily="34" charset="0"/>
                    <a:cs typeface="Tahoma" panose="020B0604030504040204" pitchFamily="34" charset="0"/>
                  </a:rPr>
                  <a:t>%</a:t>
                </a:r>
                <a:r>
                  <a:rPr lang="zh-CN" altLang="en-US" b="0" dirty="0">
                    <a:latin typeface="Tahoma" panose="020B0604030504040204" pitchFamily="34" charset="0"/>
                    <a:ea typeface="宋体" panose="02010600030101010101" pitchFamily="2" charset="-122"/>
                    <a:cs typeface="Tahoma" panose="020B0604030504040204" pitchFamily="34" charset="0"/>
                  </a:rPr>
                  <a:t>）</a:t>
                </a:r>
              </a:p>
            </c:rich>
          </c:tx>
          <c:layout/>
          <c:overlay val="0"/>
        </c:title>
        <c:numFmt formatCode="0.0_ " sourceLinked="1"/>
        <c:majorTickMark val="in"/>
        <c:minorTickMark val="none"/>
        <c:tickLblPos val="nextTo"/>
        <c:spPr>
          <a:ln w="6350" cap="flat" cmpd="sng" algn="ctr">
            <a:solidFill>
              <a:schemeClr val="tx1"/>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120170560"/>
        <c:crosses val="max"/>
        <c:crossBetween val="between"/>
      </c:valAx>
      <c:spPr>
        <a:noFill/>
      </c:spPr>
    </c:plotArea>
    <c:plotVisOnly val="1"/>
    <c:dispBlanksAs val="gap"/>
    <c:showDLblsOverMax val="0"/>
  </c:chart>
  <c:spPr>
    <a:noFill/>
    <a:ln w="6350" cap="flat" cmpd="sng" algn="ctr">
      <a:noFill/>
      <a:prstDash val="solid"/>
      <a:round/>
    </a:ln>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交易规模（十亿元 人民币）</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strCache>
            </c:strRef>
          </c:cat>
          <c:val>
            <c:numRef>
              <c:f>Sheet1!$B$2:$B$13</c:f>
              <c:numCache>
                <c:formatCode>General</c:formatCode>
                <c:ptCount val="12"/>
                <c:pt idx="0">
                  <c:v>4.2699999999999996</c:v>
                </c:pt>
                <c:pt idx="1">
                  <c:v>8.1</c:v>
                </c:pt>
                <c:pt idx="2">
                  <c:v>14.33</c:v>
                </c:pt>
                <c:pt idx="3">
                  <c:v>19.079999999999998</c:v>
                </c:pt>
                <c:pt idx="4">
                  <c:v>18.239999999999998</c:v>
                </c:pt>
                <c:pt idx="5">
                  <c:v>25.28</c:v>
                </c:pt>
                <c:pt idx="6">
                  <c:v>32.54</c:v>
                </c:pt>
                <c:pt idx="7">
                  <c:v>37.26</c:v>
                </c:pt>
                <c:pt idx="8">
                  <c:v>35.880000000000003</c:v>
                </c:pt>
                <c:pt idx="9">
                  <c:v>45.95</c:v>
                </c:pt>
                <c:pt idx="10">
                  <c:v>58.27</c:v>
                </c:pt>
                <c:pt idx="11">
                  <c:v>67.73</c:v>
                </c:pt>
              </c:numCache>
            </c:numRef>
          </c:val>
          <c:extLst>
            <c:ext xmlns:c16="http://schemas.microsoft.com/office/drawing/2014/chart" uri="{C3380CC4-5D6E-409C-BE32-E72D297353CC}">
              <c16:uniqueId val="{00000000-66A7-4F6F-9025-8913C5FD8289}"/>
            </c:ext>
          </c:extLst>
        </c:ser>
        <c:dLbls>
          <c:showLegendKey val="0"/>
          <c:showVal val="1"/>
          <c:showCatName val="0"/>
          <c:showSerName val="0"/>
          <c:showPercent val="0"/>
          <c:showBubbleSize val="0"/>
        </c:dLbls>
        <c:gapWidth val="219"/>
        <c:overlap val="-27"/>
        <c:axId val="514933147"/>
        <c:axId val="517358801"/>
      </c:barChart>
      <c:lineChart>
        <c:grouping val="standard"/>
        <c:varyColors val="0"/>
        <c:ser>
          <c:idx val="1"/>
          <c:order val="1"/>
          <c:tx>
            <c:strRef>
              <c:f>Sheet1!$C$1</c:f>
              <c:strCache>
                <c:ptCount val="1"/>
                <c:pt idx="0">
                  <c:v>环比增长率</c:v>
                </c:pt>
              </c:strCache>
            </c:strRef>
          </c:tx>
          <c:spPr>
            <a:ln w="28575" cap="rnd">
              <a:solidFill>
                <a:schemeClr val="accent2"/>
              </a:solidFill>
              <a:bevel/>
            </a:ln>
            <a:effectLst/>
          </c:spPr>
          <c:marker>
            <c:symbol val="circle"/>
            <c:size val="5"/>
            <c:spPr>
              <a:solidFill>
                <a:schemeClr val="bg1"/>
              </a:solidFill>
              <a:ln w="9525">
                <a:solidFill>
                  <a:schemeClr val="accent2"/>
                </a:solidFill>
              </a:ln>
              <a:effectLst/>
            </c:spPr>
          </c:marker>
          <c:dLbls>
            <c:dLbl>
              <c:idx val="5"/>
              <c:layout>
                <c:manualLayout>
                  <c:x val="-5.7133714407319403E-2"/>
                  <c:y val="-6.530100162481229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6A7-4F6F-9025-8913C5FD8289}"/>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strCache>
            </c:strRef>
          </c:cat>
          <c:val>
            <c:numRef>
              <c:f>Sheet1!$C$2:$C$13</c:f>
              <c:numCache>
                <c:formatCode>0.00%</c:formatCode>
                <c:ptCount val="12"/>
                <c:pt idx="0">
                  <c:v>0.29099999999999998</c:v>
                </c:pt>
                <c:pt idx="1">
                  <c:v>0.89700000000000002</c:v>
                </c:pt>
                <c:pt idx="2">
                  <c:v>0.76900000000000002</c:v>
                </c:pt>
                <c:pt idx="3">
                  <c:v>0.33100000000000002</c:v>
                </c:pt>
                <c:pt idx="4">
                  <c:v>-4.3999999999999997E-2</c:v>
                </c:pt>
                <c:pt idx="5">
                  <c:v>0.38600000000000001</c:v>
                </c:pt>
                <c:pt idx="6">
                  <c:v>0.28699999999999998</c:v>
                </c:pt>
                <c:pt idx="7">
                  <c:v>0.14499999999999999</c:v>
                </c:pt>
                <c:pt idx="8">
                  <c:v>-3.6999999999999998E-2</c:v>
                </c:pt>
                <c:pt idx="9">
                  <c:v>0.28100000000000003</c:v>
                </c:pt>
                <c:pt idx="10">
                  <c:v>0.26800000000000002</c:v>
                </c:pt>
                <c:pt idx="11">
                  <c:v>0.16200000000000001</c:v>
                </c:pt>
              </c:numCache>
            </c:numRef>
          </c:val>
          <c:smooth val="0"/>
          <c:extLst>
            <c:ext xmlns:c16="http://schemas.microsoft.com/office/drawing/2014/chart" uri="{C3380CC4-5D6E-409C-BE32-E72D297353CC}">
              <c16:uniqueId val="{00000002-66A7-4F6F-9025-8913C5FD8289}"/>
            </c:ext>
          </c:extLst>
        </c:ser>
        <c:dLbls>
          <c:showLegendKey val="0"/>
          <c:showVal val="1"/>
          <c:showCatName val="0"/>
          <c:showSerName val="0"/>
          <c:showPercent val="0"/>
          <c:showBubbleSize val="0"/>
        </c:dLbls>
        <c:marker val="1"/>
        <c:smooth val="0"/>
        <c:axId val="47405505"/>
        <c:axId val="49840902"/>
      </c:lineChart>
      <c:catAx>
        <c:axId val="514933147"/>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517358801"/>
        <c:crosses val="autoZero"/>
        <c:auto val="1"/>
        <c:lblAlgn val="ctr"/>
        <c:lblOffset val="100"/>
        <c:noMultiLvlLbl val="0"/>
      </c:catAx>
      <c:valAx>
        <c:axId val="517358801"/>
        <c:scaling>
          <c:orientation val="minMax"/>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0.0_);[Red]\(#,##0.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514933147"/>
        <c:crosses val="autoZero"/>
        <c:crossBetween val="between"/>
      </c:valAx>
      <c:catAx>
        <c:axId val="47405505"/>
        <c:scaling>
          <c:orientation val="minMax"/>
        </c:scaling>
        <c:delete val="1"/>
        <c:axPos val="b"/>
        <c:numFmt formatCode="General" sourceLinked="1"/>
        <c:majorTickMark val="none"/>
        <c:minorTickMark val="none"/>
        <c:tickLblPos val="nextTo"/>
        <c:crossAx val="49840902"/>
        <c:crosses val="autoZero"/>
        <c:auto val="1"/>
        <c:lblAlgn val="ctr"/>
        <c:lblOffset val="100"/>
        <c:noMultiLvlLbl val="0"/>
      </c:catAx>
      <c:valAx>
        <c:axId val="49840902"/>
        <c:scaling>
          <c:orientation val="minMax"/>
        </c:scaling>
        <c:delete val="0"/>
        <c:axPos val="r"/>
        <c:numFmt formatCode="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47405505"/>
        <c:crosses val="max"/>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F68957C-2BB7-440B-87F5-EDE30B24C229}" type="doc">
      <dgm:prSet loTypeId="urn:microsoft.com/office/officeart/2005/8/layout/hProcess10#1" loCatId="process" qsTypeId="urn:microsoft.com/office/officeart/2005/8/quickstyle/simple1#1" qsCatId="simple" csTypeId="urn:microsoft.com/office/officeart/2005/8/colors/accent1_2#1" csCatId="accent1" phldr="1"/>
      <dgm:spPr/>
      <dgm:t>
        <a:bodyPr/>
        <a:lstStyle/>
        <a:p>
          <a:endParaRPr lang="zh-CN" altLang="en-US"/>
        </a:p>
      </dgm:t>
    </dgm:pt>
    <dgm:pt modelId="{7A4CE8AB-2A34-4BB5-8841-8F05EF02EEE9}">
      <dgm:prSet phldrT="[文本]" custT="1"/>
      <dgm:spPr/>
      <dgm:t>
        <a:bodyPr/>
        <a:lstStyle/>
        <a:p>
          <a:r>
            <a:rPr lang="en-US" altLang="zh-CN" sz="1000" dirty="0"/>
            <a:t>Desktop Internet</a:t>
          </a:r>
          <a:endParaRPr lang="zh-CN" altLang="en-US" sz="1000" dirty="0"/>
        </a:p>
      </dgm:t>
    </dgm:pt>
    <dgm:pt modelId="{D9B0624C-C131-4AC6-8250-BACDFCA11CA3}" type="parTrans" cxnId="{B5131831-9F5C-4E25-98C4-57ADEA21AFD8}">
      <dgm:prSet/>
      <dgm:spPr/>
      <dgm:t>
        <a:bodyPr/>
        <a:lstStyle/>
        <a:p>
          <a:endParaRPr lang="zh-CN" altLang="en-US" sz="2000"/>
        </a:p>
      </dgm:t>
    </dgm:pt>
    <dgm:pt modelId="{1CE5B1CA-155F-463F-B282-8909574219E5}" type="sibTrans" cxnId="{B5131831-9F5C-4E25-98C4-57ADEA21AFD8}">
      <dgm:prSet custT="1"/>
      <dgm:spPr/>
      <dgm:t>
        <a:bodyPr/>
        <a:lstStyle/>
        <a:p>
          <a:endParaRPr lang="zh-CN" altLang="en-US" sz="800"/>
        </a:p>
      </dgm:t>
    </dgm:pt>
    <dgm:pt modelId="{1C70CE55-A5FD-4B95-B2EA-0F7CBDC8A245}">
      <dgm:prSet phldrT="[文本]" custT="1"/>
      <dgm:spPr/>
      <dgm:t>
        <a:bodyPr/>
        <a:lstStyle/>
        <a:p>
          <a:r>
            <a:rPr lang="en-US" altLang="zh-CN" sz="800" dirty="0"/>
            <a:t>Single terminal</a:t>
          </a:r>
          <a:endParaRPr lang="zh-CN" altLang="en-US" sz="800" dirty="0"/>
        </a:p>
      </dgm:t>
    </dgm:pt>
    <dgm:pt modelId="{D3536E88-CF87-40C1-AF17-1CBA44993206}" type="parTrans" cxnId="{2934312E-16EB-4073-979D-966D7BD7941A}">
      <dgm:prSet/>
      <dgm:spPr/>
      <dgm:t>
        <a:bodyPr/>
        <a:lstStyle/>
        <a:p>
          <a:endParaRPr lang="zh-CN" altLang="en-US" sz="2000"/>
        </a:p>
      </dgm:t>
    </dgm:pt>
    <dgm:pt modelId="{AF41ED4B-84B6-4A37-9BE7-26718355B91F}" type="sibTrans" cxnId="{2934312E-16EB-4073-979D-966D7BD7941A}">
      <dgm:prSet/>
      <dgm:spPr/>
      <dgm:t>
        <a:bodyPr/>
        <a:lstStyle/>
        <a:p>
          <a:endParaRPr lang="zh-CN" altLang="en-US" sz="2000"/>
        </a:p>
      </dgm:t>
    </dgm:pt>
    <dgm:pt modelId="{373F16C2-D93B-4590-8249-B5DF1AFDCA52}">
      <dgm:prSet phldrT="[文本]" custT="1"/>
      <dgm:spPr/>
      <dgm:t>
        <a:bodyPr/>
        <a:lstStyle/>
        <a:p>
          <a:r>
            <a:rPr lang="en-US" altLang="zh-CN" sz="800" dirty="0"/>
            <a:t>Person to person</a:t>
          </a:r>
          <a:endParaRPr lang="zh-CN" altLang="en-US" sz="800" dirty="0"/>
        </a:p>
      </dgm:t>
    </dgm:pt>
    <dgm:pt modelId="{59923EB2-3D11-48C8-80D8-E58CB5B2B120}" type="parTrans" cxnId="{14AE6161-4FAC-45F4-AE03-7433E8A946BA}">
      <dgm:prSet/>
      <dgm:spPr/>
      <dgm:t>
        <a:bodyPr/>
        <a:lstStyle/>
        <a:p>
          <a:endParaRPr lang="zh-CN" altLang="en-US" sz="2000"/>
        </a:p>
      </dgm:t>
    </dgm:pt>
    <dgm:pt modelId="{925A9D5F-5EAB-491B-A611-06DD4F2F6728}" type="sibTrans" cxnId="{14AE6161-4FAC-45F4-AE03-7433E8A946BA}">
      <dgm:prSet/>
      <dgm:spPr/>
      <dgm:t>
        <a:bodyPr/>
        <a:lstStyle/>
        <a:p>
          <a:endParaRPr lang="zh-CN" altLang="en-US" sz="2000"/>
        </a:p>
      </dgm:t>
    </dgm:pt>
    <dgm:pt modelId="{AB7917A6-D3BF-476D-844E-D8F8CED997D7}">
      <dgm:prSet phldrT="[文本]" custT="1"/>
      <dgm:spPr/>
      <dgm:t>
        <a:bodyPr/>
        <a:lstStyle/>
        <a:p>
          <a:r>
            <a:rPr lang="en-US" altLang="zh-CN" sz="1000" dirty="0"/>
            <a:t>Mobile Internet</a:t>
          </a:r>
          <a:endParaRPr lang="zh-CN" altLang="en-US" sz="1000" dirty="0"/>
        </a:p>
      </dgm:t>
    </dgm:pt>
    <dgm:pt modelId="{7503A882-B4B1-4854-9196-DC6486AF28A0}" type="parTrans" cxnId="{C1144F62-443C-4919-B5F1-A389F7B72F13}">
      <dgm:prSet/>
      <dgm:spPr/>
      <dgm:t>
        <a:bodyPr/>
        <a:lstStyle/>
        <a:p>
          <a:endParaRPr lang="zh-CN" altLang="en-US" sz="2000"/>
        </a:p>
      </dgm:t>
    </dgm:pt>
    <dgm:pt modelId="{76DB4278-4482-4E31-9E19-0C8B4B44806B}" type="sibTrans" cxnId="{C1144F62-443C-4919-B5F1-A389F7B72F13}">
      <dgm:prSet custT="1"/>
      <dgm:spPr/>
      <dgm:t>
        <a:bodyPr/>
        <a:lstStyle/>
        <a:p>
          <a:endParaRPr lang="zh-CN" altLang="en-US" sz="800"/>
        </a:p>
      </dgm:t>
    </dgm:pt>
    <dgm:pt modelId="{CB808BB9-8298-44E7-82E6-4C8E07DF1434}">
      <dgm:prSet phldrT="[文本]" custT="1"/>
      <dgm:spPr/>
      <dgm:t>
        <a:bodyPr/>
        <a:lstStyle/>
        <a:p>
          <a:r>
            <a:rPr lang="en-US" altLang="zh-CN" sz="800" dirty="0"/>
            <a:t>Multi-terminal</a:t>
          </a:r>
          <a:endParaRPr lang="zh-CN" altLang="en-US" sz="800" dirty="0"/>
        </a:p>
      </dgm:t>
    </dgm:pt>
    <dgm:pt modelId="{E572F7BA-A2FD-4D2C-A4B7-FB233076703A}" type="parTrans" cxnId="{0D64C60E-E2F3-4FCB-AC81-60852D82B3C5}">
      <dgm:prSet/>
      <dgm:spPr/>
      <dgm:t>
        <a:bodyPr/>
        <a:lstStyle/>
        <a:p>
          <a:endParaRPr lang="zh-CN" altLang="en-US" sz="2000"/>
        </a:p>
      </dgm:t>
    </dgm:pt>
    <dgm:pt modelId="{FA4CB19A-8AB2-4C67-BFB1-643ED484E65D}" type="sibTrans" cxnId="{0D64C60E-E2F3-4FCB-AC81-60852D82B3C5}">
      <dgm:prSet/>
      <dgm:spPr/>
      <dgm:t>
        <a:bodyPr/>
        <a:lstStyle/>
        <a:p>
          <a:endParaRPr lang="zh-CN" altLang="en-US" sz="2000"/>
        </a:p>
      </dgm:t>
    </dgm:pt>
    <dgm:pt modelId="{779289D1-A592-4DF1-9C9F-50C552837B33}">
      <dgm:prSet phldrT="[文本]" custT="1"/>
      <dgm:spPr/>
      <dgm:t>
        <a:bodyPr/>
        <a:lstStyle/>
        <a:p>
          <a:r>
            <a:rPr lang="en-US" altLang="zh-CN" sz="1000" dirty="0"/>
            <a:t>Local Internet of Things</a:t>
          </a:r>
          <a:endParaRPr lang="zh-CN" altLang="en-US" sz="1000" dirty="0"/>
        </a:p>
      </dgm:t>
    </dgm:pt>
    <dgm:pt modelId="{34DBAE60-A281-4BCD-9220-AAFF0DCC66EE}" type="parTrans" cxnId="{2AE8D348-0A9D-4978-B2F6-05120F78F0D7}">
      <dgm:prSet/>
      <dgm:spPr/>
      <dgm:t>
        <a:bodyPr/>
        <a:lstStyle/>
        <a:p>
          <a:endParaRPr lang="zh-CN" altLang="en-US" sz="2000"/>
        </a:p>
      </dgm:t>
    </dgm:pt>
    <dgm:pt modelId="{BE9E8F91-1213-4423-9695-2918FA8EA90D}" type="sibTrans" cxnId="{2AE8D348-0A9D-4978-B2F6-05120F78F0D7}">
      <dgm:prSet custT="1"/>
      <dgm:spPr/>
      <dgm:t>
        <a:bodyPr/>
        <a:lstStyle/>
        <a:p>
          <a:endParaRPr lang="zh-CN" altLang="en-US" sz="800"/>
        </a:p>
      </dgm:t>
    </dgm:pt>
    <dgm:pt modelId="{7D31F938-EC2F-4D86-93F4-F9AA4633FA13}">
      <dgm:prSet phldrT="[文本]" custT="1"/>
      <dgm:spPr/>
      <dgm:t>
        <a:bodyPr/>
        <a:lstStyle/>
        <a:p>
          <a:r>
            <a:rPr lang="en-US" altLang="en-US" sz="700" dirty="0"/>
            <a:t>Ubiquitous terminals</a:t>
          </a:r>
          <a:endParaRPr lang="zh-CN" altLang="en-US" sz="700" dirty="0"/>
        </a:p>
      </dgm:t>
    </dgm:pt>
    <dgm:pt modelId="{CDB7D823-E24D-4E83-B31E-7DEFECD37BF7}" type="parTrans" cxnId="{F58FC60A-FED0-41BA-BD23-85BE1D8ED7BF}">
      <dgm:prSet/>
      <dgm:spPr/>
      <dgm:t>
        <a:bodyPr/>
        <a:lstStyle/>
        <a:p>
          <a:endParaRPr lang="zh-CN" altLang="en-US" sz="2000"/>
        </a:p>
      </dgm:t>
    </dgm:pt>
    <dgm:pt modelId="{1EA1B4CD-4ED3-49B3-87F0-01B414261AF6}" type="sibTrans" cxnId="{F58FC60A-FED0-41BA-BD23-85BE1D8ED7BF}">
      <dgm:prSet/>
      <dgm:spPr/>
      <dgm:t>
        <a:bodyPr/>
        <a:lstStyle/>
        <a:p>
          <a:endParaRPr lang="zh-CN" altLang="en-US" sz="2000"/>
        </a:p>
      </dgm:t>
    </dgm:pt>
    <dgm:pt modelId="{2C6333E5-4640-4244-B961-243ABC5D2795}">
      <dgm:prSet phldrT="[文本]" custT="1"/>
      <dgm:spPr/>
      <dgm:t>
        <a:bodyPr/>
        <a:lstStyle/>
        <a:p>
          <a:r>
            <a:rPr lang="en-US" altLang="zh-CN" sz="700" dirty="0"/>
            <a:t>Real-time, online, multiple types</a:t>
          </a:r>
          <a:endParaRPr lang="zh-CN" altLang="en-US" sz="700" dirty="0"/>
        </a:p>
      </dgm:t>
    </dgm:pt>
    <dgm:pt modelId="{E4C3F257-6289-41F0-8B9F-83B5534386CC}" type="parTrans" cxnId="{03B057F2-F699-4FCE-8B34-8451463C74F7}">
      <dgm:prSet/>
      <dgm:spPr/>
      <dgm:t>
        <a:bodyPr/>
        <a:lstStyle/>
        <a:p>
          <a:endParaRPr lang="zh-CN" altLang="en-US" sz="2000"/>
        </a:p>
      </dgm:t>
    </dgm:pt>
    <dgm:pt modelId="{A4B7EA78-6DC3-48E1-9557-4E39553D5508}" type="sibTrans" cxnId="{03B057F2-F699-4FCE-8B34-8451463C74F7}">
      <dgm:prSet/>
      <dgm:spPr/>
      <dgm:t>
        <a:bodyPr/>
        <a:lstStyle/>
        <a:p>
          <a:endParaRPr lang="zh-CN" altLang="en-US" sz="2000"/>
        </a:p>
      </dgm:t>
    </dgm:pt>
    <dgm:pt modelId="{48BA8661-857F-4B5F-9A8E-D507A8159469}">
      <dgm:prSet phldrT="[文本]" custT="1"/>
      <dgm:spPr/>
      <dgm:t>
        <a:bodyPr/>
        <a:lstStyle/>
        <a:p>
          <a:r>
            <a:rPr lang="en-US" altLang="zh-CN" sz="800" dirty="0"/>
            <a:t>Wireless, high-speed, multiple types</a:t>
          </a:r>
          <a:endParaRPr lang="zh-CN" altLang="en-US" sz="800" dirty="0"/>
        </a:p>
      </dgm:t>
    </dgm:pt>
    <dgm:pt modelId="{96C41073-A487-4FDB-BE60-E5485B96ED07}" type="parTrans" cxnId="{BD0D6FAD-5997-46B3-8862-BCA59D2C8297}">
      <dgm:prSet/>
      <dgm:spPr/>
      <dgm:t>
        <a:bodyPr/>
        <a:lstStyle/>
        <a:p>
          <a:endParaRPr lang="zh-CN" altLang="en-US" sz="2000"/>
        </a:p>
      </dgm:t>
    </dgm:pt>
    <dgm:pt modelId="{896C5BFB-9D3A-4A59-AE57-4983FFAC81EB}" type="sibTrans" cxnId="{BD0D6FAD-5997-46B3-8862-BCA59D2C8297}">
      <dgm:prSet/>
      <dgm:spPr/>
      <dgm:t>
        <a:bodyPr/>
        <a:lstStyle/>
        <a:p>
          <a:endParaRPr lang="zh-CN" altLang="en-US" sz="2000"/>
        </a:p>
      </dgm:t>
    </dgm:pt>
    <dgm:pt modelId="{46CFD932-FE14-4793-9E7C-15C4256840B4}">
      <dgm:prSet phldrT="[文本]" custT="1"/>
      <dgm:spPr/>
      <dgm:t>
        <a:bodyPr/>
        <a:lstStyle/>
        <a:p>
          <a:r>
            <a:rPr lang="en-US" altLang="zh-CN" sz="800" dirty="0"/>
            <a:t>Interconnection is partially automatic</a:t>
          </a:r>
          <a:endParaRPr lang="zh-CN" altLang="en-US" sz="800" dirty="0"/>
        </a:p>
      </dgm:t>
    </dgm:pt>
    <dgm:pt modelId="{2F529B8F-AEDF-4E65-BB91-B9603305F55E}" type="parTrans" cxnId="{6CA05C4B-6D3E-430D-9F42-35E7FD0943AD}">
      <dgm:prSet/>
      <dgm:spPr/>
      <dgm:t>
        <a:bodyPr/>
        <a:lstStyle/>
        <a:p>
          <a:endParaRPr lang="zh-CN" altLang="en-US" sz="2000"/>
        </a:p>
      </dgm:t>
    </dgm:pt>
    <dgm:pt modelId="{1AE09A0C-684A-445F-92E9-9325402AC7FD}" type="sibTrans" cxnId="{6CA05C4B-6D3E-430D-9F42-35E7FD0943AD}">
      <dgm:prSet/>
      <dgm:spPr/>
      <dgm:t>
        <a:bodyPr/>
        <a:lstStyle/>
        <a:p>
          <a:endParaRPr lang="zh-CN" altLang="en-US" sz="2000"/>
        </a:p>
      </dgm:t>
    </dgm:pt>
    <dgm:pt modelId="{5DDBAB0A-F7EA-4B90-9958-C9D2F75AC8C1}">
      <dgm:prSet phldrT="[文本]" custT="1"/>
      <dgm:spPr/>
      <dgm:t>
        <a:bodyPr/>
        <a:lstStyle/>
        <a:p>
          <a:r>
            <a:rPr lang="en-US" altLang="zh-CN" sz="700" dirty="0"/>
            <a:t>Intelligent processing: small range</a:t>
          </a:r>
          <a:endParaRPr lang="zh-CN" altLang="en-US" sz="700" dirty="0"/>
        </a:p>
      </dgm:t>
    </dgm:pt>
    <dgm:pt modelId="{78BFDA84-0D7C-4231-92D0-ED8CF8BC001A}" type="parTrans" cxnId="{7DB57E0C-9DC8-41F5-9011-2AC658CB7EA9}">
      <dgm:prSet/>
      <dgm:spPr/>
      <dgm:t>
        <a:bodyPr/>
        <a:lstStyle/>
        <a:p>
          <a:endParaRPr lang="zh-CN" altLang="en-US" sz="2000"/>
        </a:p>
      </dgm:t>
    </dgm:pt>
    <dgm:pt modelId="{B1437449-88C8-4CDD-A073-63A40AC4254D}" type="sibTrans" cxnId="{7DB57E0C-9DC8-41F5-9011-2AC658CB7EA9}">
      <dgm:prSet/>
      <dgm:spPr/>
      <dgm:t>
        <a:bodyPr/>
        <a:lstStyle/>
        <a:p>
          <a:endParaRPr lang="zh-CN" altLang="en-US" sz="2000"/>
        </a:p>
      </dgm:t>
    </dgm:pt>
    <dgm:pt modelId="{4A606FF5-DDCD-411D-97E6-EBD76F02FFF4}">
      <dgm:prSet phldrT="[文本]" custT="1"/>
      <dgm:spPr/>
      <dgm:t>
        <a:bodyPr/>
        <a:lstStyle/>
        <a:p>
          <a:r>
            <a:rPr lang="en-US" altLang="zh-CN" sz="1000" dirty="0"/>
            <a:t>Integrated Internet of Things</a:t>
          </a:r>
          <a:endParaRPr lang="zh-CN" altLang="en-US" sz="1000" dirty="0"/>
        </a:p>
      </dgm:t>
    </dgm:pt>
    <dgm:pt modelId="{8EA380E0-A3B5-40FB-A80F-37BF79013150}" type="parTrans" cxnId="{2D5F99CF-E7BB-4874-9A4D-43F8F757F3E8}">
      <dgm:prSet/>
      <dgm:spPr/>
      <dgm:t>
        <a:bodyPr/>
        <a:lstStyle/>
        <a:p>
          <a:endParaRPr lang="zh-CN" altLang="en-US" sz="2000"/>
        </a:p>
      </dgm:t>
    </dgm:pt>
    <dgm:pt modelId="{C514CF93-AE8C-4F9B-9840-3DB83CDE5E42}" type="sibTrans" cxnId="{2D5F99CF-E7BB-4874-9A4D-43F8F757F3E8}">
      <dgm:prSet/>
      <dgm:spPr/>
      <dgm:t>
        <a:bodyPr/>
        <a:lstStyle/>
        <a:p>
          <a:endParaRPr lang="zh-CN" altLang="en-US" sz="2000"/>
        </a:p>
      </dgm:t>
    </dgm:pt>
    <dgm:pt modelId="{7846C030-5BCB-4A89-9FC0-BE5287B92A7B}">
      <dgm:prSet phldrT="[文本]" custT="1"/>
      <dgm:spPr/>
      <dgm:t>
        <a:bodyPr/>
        <a:lstStyle/>
        <a:p>
          <a:r>
            <a:rPr lang="en-US" altLang="en-US" sz="700" dirty="0"/>
            <a:t>Ubiquitous terminals</a:t>
          </a:r>
          <a:endParaRPr lang="zh-CN" altLang="en-US" sz="700" dirty="0"/>
        </a:p>
      </dgm:t>
    </dgm:pt>
    <dgm:pt modelId="{DD44880E-E460-4ECE-865E-A1BD86329ACA}" type="parTrans" cxnId="{39EF87BD-36B3-46C8-9400-B705C6F24974}">
      <dgm:prSet/>
      <dgm:spPr/>
      <dgm:t>
        <a:bodyPr/>
        <a:lstStyle/>
        <a:p>
          <a:endParaRPr lang="zh-CN" altLang="en-US" sz="2000"/>
        </a:p>
      </dgm:t>
    </dgm:pt>
    <dgm:pt modelId="{B696E171-1489-40C9-9651-A6BFDADD0180}" type="sibTrans" cxnId="{39EF87BD-36B3-46C8-9400-B705C6F24974}">
      <dgm:prSet/>
      <dgm:spPr/>
      <dgm:t>
        <a:bodyPr/>
        <a:lstStyle/>
        <a:p>
          <a:endParaRPr lang="zh-CN" altLang="en-US" sz="2000"/>
        </a:p>
      </dgm:t>
    </dgm:pt>
    <dgm:pt modelId="{363A3EC1-3A13-4C82-A0FA-6C4FFFACC21A}">
      <dgm:prSet phldrT="[文本]" custT="1"/>
      <dgm:spPr/>
      <dgm:t>
        <a:bodyPr/>
        <a:lstStyle/>
        <a:p>
          <a:r>
            <a:rPr lang="en-US" altLang="zh-CN" sz="800" dirty="0"/>
            <a:t>Low speed, wired connection</a:t>
          </a:r>
          <a:endParaRPr lang="zh-CN" altLang="en-US" sz="800" dirty="0"/>
        </a:p>
      </dgm:t>
    </dgm:pt>
    <dgm:pt modelId="{9EF479E0-9D94-4F2F-A9F8-B339ED77300A}" type="parTrans" cxnId="{32A2DECA-E956-4D89-BC6E-729824EC2931}">
      <dgm:prSet/>
      <dgm:spPr/>
      <dgm:t>
        <a:bodyPr/>
        <a:lstStyle/>
        <a:p>
          <a:endParaRPr lang="en-US"/>
        </a:p>
      </dgm:t>
    </dgm:pt>
    <dgm:pt modelId="{4A846E4D-A52D-45C4-A19E-4C2D5A61357F}" type="sibTrans" cxnId="{32A2DECA-E956-4D89-BC6E-729824EC2931}">
      <dgm:prSet/>
      <dgm:spPr/>
      <dgm:t>
        <a:bodyPr/>
        <a:lstStyle/>
        <a:p>
          <a:endParaRPr lang="en-US"/>
        </a:p>
      </dgm:t>
    </dgm:pt>
    <dgm:pt modelId="{B8D3CEF7-1B6A-4F1C-BF95-FBE004FF2100}">
      <dgm:prSet phldrT="[文本]" custT="1"/>
      <dgm:spPr/>
      <dgm:t>
        <a:bodyPr/>
        <a:lstStyle/>
        <a:p>
          <a:r>
            <a:rPr lang="en-US" altLang="zh-CN" sz="700" dirty="0"/>
            <a:t>Network reliability</a:t>
          </a:r>
          <a:endParaRPr lang="zh-CN" altLang="en-US" sz="700" dirty="0"/>
        </a:p>
      </dgm:t>
    </dgm:pt>
    <dgm:pt modelId="{034E7562-52AE-4AD0-954E-5ACC201CEEA6}" type="parTrans" cxnId="{7995B6D7-190E-4C70-BDCB-C9E0C4287E3E}">
      <dgm:prSet/>
      <dgm:spPr/>
      <dgm:t>
        <a:bodyPr/>
        <a:lstStyle/>
        <a:p>
          <a:endParaRPr lang="en-US"/>
        </a:p>
      </dgm:t>
    </dgm:pt>
    <dgm:pt modelId="{0AF268C1-4FB7-4017-9208-AEEAE889D1EF}" type="sibTrans" cxnId="{7995B6D7-190E-4C70-BDCB-C9E0C4287E3E}">
      <dgm:prSet/>
      <dgm:spPr/>
      <dgm:t>
        <a:bodyPr/>
        <a:lstStyle/>
        <a:p>
          <a:endParaRPr lang="en-US"/>
        </a:p>
      </dgm:t>
    </dgm:pt>
    <dgm:pt modelId="{36560FDA-8276-4823-918E-F252390E47F1}">
      <dgm:prSet phldrT="[文本]" custT="1"/>
      <dgm:spPr/>
      <dgm:t>
        <a:bodyPr/>
        <a:lstStyle/>
        <a:p>
          <a:r>
            <a:rPr lang="en-US" altLang="en-US" sz="700" dirty="0"/>
            <a:t>Intelligent information processing</a:t>
          </a:r>
          <a:r>
            <a:rPr lang="en-US" altLang="en-US" sz="800" dirty="0"/>
            <a:t>
</a:t>
          </a:r>
          <a:endParaRPr lang="zh-CN" altLang="en-US" sz="800" dirty="0"/>
        </a:p>
      </dgm:t>
    </dgm:pt>
    <dgm:pt modelId="{DC507F66-4D81-4075-AE81-F38C47A6D054}" type="parTrans" cxnId="{3666C129-9598-45AE-80C4-6D04F438F5A0}">
      <dgm:prSet/>
      <dgm:spPr/>
      <dgm:t>
        <a:bodyPr/>
        <a:lstStyle/>
        <a:p>
          <a:endParaRPr lang="en-US"/>
        </a:p>
      </dgm:t>
    </dgm:pt>
    <dgm:pt modelId="{31CE5303-8647-4A77-ABB9-1E0532322E02}" type="sibTrans" cxnId="{3666C129-9598-45AE-80C4-6D04F438F5A0}">
      <dgm:prSet/>
      <dgm:spPr/>
      <dgm:t>
        <a:bodyPr/>
        <a:lstStyle/>
        <a:p>
          <a:endParaRPr lang="en-US"/>
        </a:p>
      </dgm:t>
    </dgm:pt>
    <dgm:pt modelId="{BD1EFCC7-3216-4AA3-8B09-EC4D9475C3C0}" type="pres">
      <dgm:prSet presAssocID="{CF68957C-2BB7-440B-87F5-EDE30B24C229}" presName="Name0" presStyleCnt="0">
        <dgm:presLayoutVars>
          <dgm:dir/>
          <dgm:resizeHandles val="exact"/>
        </dgm:presLayoutVars>
      </dgm:prSet>
      <dgm:spPr/>
      <dgm:t>
        <a:bodyPr/>
        <a:lstStyle/>
        <a:p>
          <a:endParaRPr lang="zh-CN" altLang="en-US"/>
        </a:p>
      </dgm:t>
    </dgm:pt>
    <dgm:pt modelId="{2FE3417E-0D42-475B-BE10-D2EE09662EE8}" type="pres">
      <dgm:prSet presAssocID="{7A4CE8AB-2A34-4BB5-8841-8F05EF02EEE9}" presName="composite" presStyleCnt="0"/>
      <dgm:spPr/>
    </dgm:pt>
    <dgm:pt modelId="{ED50ABE5-BB3B-4F63-86B0-41BECAF7DA88}" type="pres">
      <dgm:prSet presAssocID="{7A4CE8AB-2A34-4BB5-8841-8F05EF02EEE9}"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dgm:spPr>
      <dgm:t>
        <a:bodyPr/>
        <a:lstStyle/>
        <a:p>
          <a:endParaRPr lang="zh-CN" altLang="en-US"/>
        </a:p>
      </dgm:t>
    </dgm:pt>
    <dgm:pt modelId="{09708F15-7D79-41BF-BE63-F8E1176EA7D3}" type="pres">
      <dgm:prSet presAssocID="{7A4CE8AB-2A34-4BB5-8841-8F05EF02EEE9}" presName="txNode" presStyleLbl="node1" presStyleIdx="0" presStyleCnt="4">
        <dgm:presLayoutVars>
          <dgm:bulletEnabled val="1"/>
        </dgm:presLayoutVars>
      </dgm:prSet>
      <dgm:spPr/>
      <dgm:t>
        <a:bodyPr/>
        <a:lstStyle/>
        <a:p>
          <a:endParaRPr lang="zh-CN" altLang="en-US"/>
        </a:p>
      </dgm:t>
    </dgm:pt>
    <dgm:pt modelId="{96901866-A3D4-47C2-BC6C-5CEB66F25939}" type="pres">
      <dgm:prSet presAssocID="{1CE5B1CA-155F-463F-B282-8909574219E5}" presName="sibTrans" presStyleLbl="sibTrans2D1" presStyleIdx="0" presStyleCnt="3"/>
      <dgm:spPr/>
      <dgm:t>
        <a:bodyPr/>
        <a:lstStyle/>
        <a:p>
          <a:endParaRPr lang="zh-CN" altLang="en-US"/>
        </a:p>
      </dgm:t>
    </dgm:pt>
    <dgm:pt modelId="{03B88613-4D8E-4B51-93FE-C04B9A1DC6C4}" type="pres">
      <dgm:prSet presAssocID="{1CE5B1CA-155F-463F-B282-8909574219E5}" presName="connTx" presStyleLbl="sibTrans2D1" presStyleIdx="0" presStyleCnt="3"/>
      <dgm:spPr/>
      <dgm:t>
        <a:bodyPr/>
        <a:lstStyle/>
        <a:p>
          <a:endParaRPr lang="zh-CN" altLang="en-US"/>
        </a:p>
      </dgm:t>
    </dgm:pt>
    <dgm:pt modelId="{810D482C-B0A5-4A5E-BD79-5C975FFDAA5A}" type="pres">
      <dgm:prSet presAssocID="{AB7917A6-D3BF-476D-844E-D8F8CED997D7}" presName="composite" presStyleCnt="0"/>
      <dgm:spPr/>
    </dgm:pt>
    <dgm:pt modelId="{198C3070-C7E6-4E51-BFA7-FE76BA9879FD}" type="pres">
      <dgm:prSet presAssocID="{AB7917A6-D3BF-476D-844E-D8F8CED997D7}" presName="imagSh" presStyleLbl="b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C6DA9F9F-5D9B-472F-AA99-B9D3A3C471D2}" type="pres">
      <dgm:prSet presAssocID="{AB7917A6-D3BF-476D-844E-D8F8CED997D7}" presName="txNode" presStyleLbl="node1" presStyleIdx="1" presStyleCnt="4">
        <dgm:presLayoutVars>
          <dgm:bulletEnabled val="1"/>
        </dgm:presLayoutVars>
      </dgm:prSet>
      <dgm:spPr/>
      <dgm:t>
        <a:bodyPr/>
        <a:lstStyle/>
        <a:p>
          <a:endParaRPr lang="zh-CN" altLang="en-US"/>
        </a:p>
      </dgm:t>
    </dgm:pt>
    <dgm:pt modelId="{D89FB300-569A-4B81-8481-03E44F261DF3}" type="pres">
      <dgm:prSet presAssocID="{76DB4278-4482-4E31-9E19-0C8B4B44806B}" presName="sibTrans" presStyleLbl="sibTrans2D1" presStyleIdx="1" presStyleCnt="3"/>
      <dgm:spPr/>
      <dgm:t>
        <a:bodyPr/>
        <a:lstStyle/>
        <a:p>
          <a:endParaRPr lang="zh-CN" altLang="en-US"/>
        </a:p>
      </dgm:t>
    </dgm:pt>
    <dgm:pt modelId="{6240E1A9-E72B-4A1A-86B5-F46ED144A1DA}" type="pres">
      <dgm:prSet presAssocID="{76DB4278-4482-4E31-9E19-0C8B4B44806B}" presName="connTx" presStyleLbl="sibTrans2D1" presStyleIdx="1" presStyleCnt="3"/>
      <dgm:spPr/>
      <dgm:t>
        <a:bodyPr/>
        <a:lstStyle/>
        <a:p>
          <a:endParaRPr lang="zh-CN" altLang="en-US"/>
        </a:p>
      </dgm:t>
    </dgm:pt>
    <dgm:pt modelId="{6E7DFC39-AD4D-4EC1-B1DC-027D6E92F629}" type="pres">
      <dgm:prSet presAssocID="{779289D1-A592-4DF1-9C9F-50C552837B33}" presName="composite" presStyleCnt="0"/>
      <dgm:spPr/>
    </dgm:pt>
    <dgm:pt modelId="{1FDF4FC7-1EC2-4F19-9F96-D6BD6FA7FCB5}" type="pres">
      <dgm:prSet presAssocID="{779289D1-A592-4DF1-9C9F-50C552837B33}"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t>
        <a:bodyPr/>
        <a:lstStyle/>
        <a:p>
          <a:endParaRPr lang="zh-CN" altLang="en-US"/>
        </a:p>
      </dgm:t>
    </dgm:pt>
    <dgm:pt modelId="{8F24D0B0-8CE9-4A45-A0D6-F53D0F30A9EC}" type="pres">
      <dgm:prSet presAssocID="{779289D1-A592-4DF1-9C9F-50C552837B33}" presName="txNode" presStyleLbl="node1" presStyleIdx="2" presStyleCnt="4">
        <dgm:presLayoutVars>
          <dgm:bulletEnabled val="1"/>
        </dgm:presLayoutVars>
      </dgm:prSet>
      <dgm:spPr/>
      <dgm:t>
        <a:bodyPr/>
        <a:lstStyle/>
        <a:p>
          <a:endParaRPr lang="zh-CN" altLang="en-US"/>
        </a:p>
      </dgm:t>
    </dgm:pt>
    <dgm:pt modelId="{55CCE8F6-696C-4EF8-80D6-1DAB80311A32}" type="pres">
      <dgm:prSet presAssocID="{BE9E8F91-1213-4423-9695-2918FA8EA90D}" presName="sibTrans" presStyleLbl="sibTrans2D1" presStyleIdx="2" presStyleCnt="3"/>
      <dgm:spPr/>
      <dgm:t>
        <a:bodyPr/>
        <a:lstStyle/>
        <a:p>
          <a:endParaRPr lang="zh-CN" altLang="en-US"/>
        </a:p>
      </dgm:t>
    </dgm:pt>
    <dgm:pt modelId="{FE034C12-B1FA-4331-A2CB-E16106DDE102}" type="pres">
      <dgm:prSet presAssocID="{BE9E8F91-1213-4423-9695-2918FA8EA90D}" presName="connTx" presStyleLbl="sibTrans2D1" presStyleIdx="2" presStyleCnt="3"/>
      <dgm:spPr/>
      <dgm:t>
        <a:bodyPr/>
        <a:lstStyle/>
        <a:p>
          <a:endParaRPr lang="zh-CN" altLang="en-US"/>
        </a:p>
      </dgm:t>
    </dgm:pt>
    <dgm:pt modelId="{D7813BC2-3B26-4154-89EC-75632C202749}" type="pres">
      <dgm:prSet presAssocID="{4A606FF5-DDCD-411D-97E6-EBD76F02FFF4}" presName="composite" presStyleCnt="0"/>
      <dgm:spPr/>
    </dgm:pt>
    <dgm:pt modelId="{708B60CB-5466-47D3-B213-C07C91EC067A}" type="pres">
      <dgm:prSet presAssocID="{4A606FF5-DDCD-411D-97E6-EBD76F02FFF4}" presName="imagSh"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t>
        <a:bodyPr/>
        <a:lstStyle/>
        <a:p>
          <a:endParaRPr lang="zh-CN" altLang="en-US"/>
        </a:p>
      </dgm:t>
    </dgm:pt>
    <dgm:pt modelId="{E8177F68-6CEF-4B46-9733-21DC904E5AFB}" type="pres">
      <dgm:prSet presAssocID="{4A606FF5-DDCD-411D-97E6-EBD76F02FFF4}" presName="txNode" presStyleLbl="node1" presStyleIdx="3" presStyleCnt="4">
        <dgm:presLayoutVars>
          <dgm:bulletEnabled val="1"/>
        </dgm:presLayoutVars>
      </dgm:prSet>
      <dgm:spPr/>
      <dgm:t>
        <a:bodyPr/>
        <a:lstStyle/>
        <a:p>
          <a:endParaRPr lang="zh-CN" altLang="en-US"/>
        </a:p>
      </dgm:t>
    </dgm:pt>
  </dgm:ptLst>
  <dgm:cxnLst>
    <dgm:cxn modelId="{2934312E-16EB-4073-979D-966D7BD7941A}" srcId="{7A4CE8AB-2A34-4BB5-8841-8F05EF02EEE9}" destId="{1C70CE55-A5FD-4B95-B2EA-0F7CBDC8A245}" srcOrd="0" destOrd="0" parTransId="{D3536E88-CF87-40C1-AF17-1CBA44993206}" sibTransId="{AF41ED4B-84B6-4A37-9BE7-26718355B91F}"/>
    <dgm:cxn modelId="{214B053E-6736-4CB8-90F0-864D8DE0062C}" type="presOf" srcId="{779289D1-A592-4DF1-9C9F-50C552837B33}" destId="{8F24D0B0-8CE9-4A45-A0D6-F53D0F30A9EC}" srcOrd="0" destOrd="0" presId="urn:microsoft.com/office/officeart/2005/8/layout/hProcess10#1"/>
    <dgm:cxn modelId="{0FA00EB5-E0C0-402F-96F1-637D8A8E3807}" type="presOf" srcId="{CB808BB9-8298-44E7-82E6-4C8E07DF1434}" destId="{C6DA9F9F-5D9B-472F-AA99-B9D3A3C471D2}" srcOrd="0" destOrd="1" presId="urn:microsoft.com/office/officeart/2005/8/layout/hProcess10#1"/>
    <dgm:cxn modelId="{39EF87BD-36B3-46C8-9400-B705C6F24974}" srcId="{4A606FF5-DDCD-411D-97E6-EBD76F02FFF4}" destId="{7846C030-5BCB-4A89-9FC0-BE5287B92A7B}" srcOrd="0" destOrd="0" parTransId="{DD44880E-E460-4ECE-865E-A1BD86329ACA}" sibTransId="{B696E171-1489-40C9-9651-A6BFDADD0180}"/>
    <dgm:cxn modelId="{EA5751E4-B729-4278-AF52-8FB5F0B26B57}" type="presOf" srcId="{76DB4278-4482-4E31-9E19-0C8B4B44806B}" destId="{D89FB300-569A-4B81-8481-03E44F261DF3}" srcOrd="0" destOrd="0" presId="urn:microsoft.com/office/officeart/2005/8/layout/hProcess10#1"/>
    <dgm:cxn modelId="{23E99258-DA5F-4604-BA0B-F7CC9CC1E676}" type="presOf" srcId="{373F16C2-D93B-4590-8249-B5DF1AFDCA52}" destId="{09708F15-7D79-41BF-BE63-F8E1176EA7D3}" srcOrd="0" destOrd="3" presId="urn:microsoft.com/office/officeart/2005/8/layout/hProcess10#1"/>
    <dgm:cxn modelId="{E204B2B2-6F86-437D-A236-52BFCBB22A87}" type="presOf" srcId="{1CE5B1CA-155F-463F-B282-8909574219E5}" destId="{03B88613-4D8E-4B51-93FE-C04B9A1DC6C4}" srcOrd="1" destOrd="0" presId="urn:microsoft.com/office/officeart/2005/8/layout/hProcess10#1"/>
    <dgm:cxn modelId="{4A78D0BC-03A4-4E50-A984-699F2B44A400}" type="presOf" srcId="{CF68957C-2BB7-440B-87F5-EDE30B24C229}" destId="{BD1EFCC7-3216-4AA3-8B09-EC4D9475C3C0}" srcOrd="0" destOrd="0" presId="urn:microsoft.com/office/officeart/2005/8/layout/hProcess10#1"/>
    <dgm:cxn modelId="{FE4DDBC6-12AB-4E66-ADF6-857335A8ED7C}" type="presOf" srcId="{2C6333E5-4640-4244-B961-243ABC5D2795}" destId="{8F24D0B0-8CE9-4A45-A0D6-F53D0F30A9EC}" srcOrd="0" destOrd="2" presId="urn:microsoft.com/office/officeart/2005/8/layout/hProcess10#1"/>
    <dgm:cxn modelId="{7DB57E0C-9DC8-41F5-9011-2AC658CB7EA9}" srcId="{779289D1-A592-4DF1-9C9F-50C552837B33}" destId="{5DDBAB0A-F7EA-4B90-9958-C9D2F75AC8C1}" srcOrd="2" destOrd="0" parTransId="{78BFDA84-0D7C-4231-92D0-ED8CF8BC001A}" sibTransId="{B1437449-88C8-4CDD-A073-63A40AC4254D}"/>
    <dgm:cxn modelId="{F58FC60A-FED0-41BA-BD23-85BE1D8ED7BF}" srcId="{779289D1-A592-4DF1-9C9F-50C552837B33}" destId="{7D31F938-EC2F-4D86-93F4-F9AA4633FA13}" srcOrd="0" destOrd="0" parTransId="{CDB7D823-E24D-4E83-B31E-7DEFECD37BF7}" sibTransId="{1EA1B4CD-4ED3-49B3-87F0-01B414261AF6}"/>
    <dgm:cxn modelId="{8260F767-41D8-4B92-BB46-BA2B53D10DB3}" type="presOf" srcId="{4A606FF5-DDCD-411D-97E6-EBD76F02FFF4}" destId="{E8177F68-6CEF-4B46-9733-21DC904E5AFB}" srcOrd="0" destOrd="0" presId="urn:microsoft.com/office/officeart/2005/8/layout/hProcess10#1"/>
    <dgm:cxn modelId="{6946FF51-6CD9-41B0-B18E-8EC95ABA9E57}" type="presOf" srcId="{36560FDA-8276-4823-918E-F252390E47F1}" destId="{E8177F68-6CEF-4B46-9733-21DC904E5AFB}" srcOrd="0" destOrd="3" presId="urn:microsoft.com/office/officeart/2005/8/layout/hProcess10#1"/>
    <dgm:cxn modelId="{521324C1-DEAD-4B0A-B579-F0B20C12F791}" type="presOf" srcId="{76DB4278-4482-4E31-9E19-0C8B4B44806B}" destId="{6240E1A9-E72B-4A1A-86B5-F46ED144A1DA}" srcOrd="1" destOrd="0" presId="urn:microsoft.com/office/officeart/2005/8/layout/hProcess10#1"/>
    <dgm:cxn modelId="{2D5F99CF-E7BB-4874-9A4D-43F8F757F3E8}" srcId="{CF68957C-2BB7-440B-87F5-EDE30B24C229}" destId="{4A606FF5-DDCD-411D-97E6-EBD76F02FFF4}" srcOrd="3" destOrd="0" parTransId="{8EA380E0-A3B5-40FB-A80F-37BF79013150}" sibTransId="{C514CF93-AE8C-4F9B-9840-3DB83CDE5E42}"/>
    <dgm:cxn modelId="{7995B6D7-190E-4C70-BDCB-C9E0C4287E3E}" srcId="{4A606FF5-DDCD-411D-97E6-EBD76F02FFF4}" destId="{B8D3CEF7-1B6A-4F1C-BF95-FBE004FF2100}" srcOrd="1" destOrd="0" parTransId="{034E7562-52AE-4AD0-954E-5ACC201CEEA6}" sibTransId="{0AF268C1-4FB7-4017-9208-AEEAE889D1EF}"/>
    <dgm:cxn modelId="{FAB1D41E-0F4A-412B-BB9E-25F3022CC030}" type="presOf" srcId="{48BA8661-857F-4B5F-9A8E-D507A8159469}" destId="{C6DA9F9F-5D9B-472F-AA99-B9D3A3C471D2}" srcOrd="0" destOrd="2" presId="urn:microsoft.com/office/officeart/2005/8/layout/hProcess10#1"/>
    <dgm:cxn modelId="{6F055ADE-BC8A-475B-B1C8-62777BBF8E08}" type="presOf" srcId="{7D31F938-EC2F-4D86-93F4-F9AA4633FA13}" destId="{8F24D0B0-8CE9-4A45-A0D6-F53D0F30A9EC}" srcOrd="0" destOrd="1" presId="urn:microsoft.com/office/officeart/2005/8/layout/hProcess10#1"/>
    <dgm:cxn modelId="{CC48F6CC-9227-4A14-A7CD-C1121C6ED0A1}" type="presOf" srcId="{BE9E8F91-1213-4423-9695-2918FA8EA90D}" destId="{FE034C12-B1FA-4331-A2CB-E16106DDE102}" srcOrd="1" destOrd="0" presId="urn:microsoft.com/office/officeart/2005/8/layout/hProcess10#1"/>
    <dgm:cxn modelId="{6A780805-061D-4806-9120-54379BC8BC16}" type="presOf" srcId="{AB7917A6-D3BF-476D-844E-D8F8CED997D7}" destId="{C6DA9F9F-5D9B-472F-AA99-B9D3A3C471D2}" srcOrd="0" destOrd="0" presId="urn:microsoft.com/office/officeart/2005/8/layout/hProcess10#1"/>
    <dgm:cxn modelId="{95DD2817-CFE7-4AD4-836B-C86544E02FDA}" type="presOf" srcId="{46CFD932-FE14-4793-9E7C-15C4256840B4}" destId="{C6DA9F9F-5D9B-472F-AA99-B9D3A3C471D2}" srcOrd="0" destOrd="3" presId="urn:microsoft.com/office/officeart/2005/8/layout/hProcess10#1"/>
    <dgm:cxn modelId="{BD0D6FAD-5997-46B3-8862-BCA59D2C8297}" srcId="{AB7917A6-D3BF-476D-844E-D8F8CED997D7}" destId="{48BA8661-857F-4B5F-9A8E-D507A8159469}" srcOrd="1" destOrd="0" parTransId="{96C41073-A487-4FDB-BE60-E5485B96ED07}" sibTransId="{896C5BFB-9D3A-4A59-AE57-4983FFAC81EB}"/>
    <dgm:cxn modelId="{058D5931-7175-4767-835E-B186BAF14962}" type="presOf" srcId="{363A3EC1-3A13-4C82-A0FA-6C4FFFACC21A}" destId="{09708F15-7D79-41BF-BE63-F8E1176EA7D3}" srcOrd="0" destOrd="2" presId="urn:microsoft.com/office/officeart/2005/8/layout/hProcess10#1"/>
    <dgm:cxn modelId="{9F6E1FED-964F-4982-ACF0-43483DEF4155}" type="presOf" srcId="{1CE5B1CA-155F-463F-B282-8909574219E5}" destId="{96901866-A3D4-47C2-BC6C-5CEB66F25939}" srcOrd="0" destOrd="0" presId="urn:microsoft.com/office/officeart/2005/8/layout/hProcess10#1"/>
    <dgm:cxn modelId="{4D18F560-EAB1-48E7-898C-6B5ACC9CADFA}" type="presOf" srcId="{B8D3CEF7-1B6A-4F1C-BF95-FBE004FF2100}" destId="{E8177F68-6CEF-4B46-9733-21DC904E5AFB}" srcOrd="0" destOrd="2" presId="urn:microsoft.com/office/officeart/2005/8/layout/hProcess10#1"/>
    <dgm:cxn modelId="{41C9CAC5-C6FF-456D-AE4E-13F973792AE8}" type="presOf" srcId="{1C70CE55-A5FD-4B95-B2EA-0F7CBDC8A245}" destId="{09708F15-7D79-41BF-BE63-F8E1176EA7D3}" srcOrd="0" destOrd="1" presId="urn:microsoft.com/office/officeart/2005/8/layout/hProcess10#1"/>
    <dgm:cxn modelId="{C1144F62-443C-4919-B5F1-A389F7B72F13}" srcId="{CF68957C-2BB7-440B-87F5-EDE30B24C229}" destId="{AB7917A6-D3BF-476D-844E-D8F8CED997D7}" srcOrd="1" destOrd="0" parTransId="{7503A882-B4B1-4854-9196-DC6486AF28A0}" sibTransId="{76DB4278-4482-4E31-9E19-0C8B4B44806B}"/>
    <dgm:cxn modelId="{FF841551-1E70-44C9-B85C-34D06F99912D}" type="presOf" srcId="{5DDBAB0A-F7EA-4B90-9958-C9D2F75AC8C1}" destId="{8F24D0B0-8CE9-4A45-A0D6-F53D0F30A9EC}" srcOrd="0" destOrd="3" presId="urn:microsoft.com/office/officeart/2005/8/layout/hProcess10#1"/>
    <dgm:cxn modelId="{6CA05C4B-6D3E-430D-9F42-35E7FD0943AD}" srcId="{AB7917A6-D3BF-476D-844E-D8F8CED997D7}" destId="{46CFD932-FE14-4793-9E7C-15C4256840B4}" srcOrd="2" destOrd="0" parTransId="{2F529B8F-AEDF-4E65-BB91-B9603305F55E}" sibTransId="{1AE09A0C-684A-445F-92E9-9325402AC7FD}"/>
    <dgm:cxn modelId="{14AE6161-4FAC-45F4-AE03-7433E8A946BA}" srcId="{7A4CE8AB-2A34-4BB5-8841-8F05EF02EEE9}" destId="{373F16C2-D93B-4590-8249-B5DF1AFDCA52}" srcOrd="2" destOrd="0" parTransId="{59923EB2-3D11-48C8-80D8-E58CB5B2B120}" sibTransId="{925A9D5F-5EAB-491B-A611-06DD4F2F6728}"/>
    <dgm:cxn modelId="{BD4E3091-1756-4697-8DFD-744461C86797}" type="presOf" srcId="{7846C030-5BCB-4A89-9FC0-BE5287B92A7B}" destId="{E8177F68-6CEF-4B46-9733-21DC904E5AFB}" srcOrd="0" destOrd="1" presId="urn:microsoft.com/office/officeart/2005/8/layout/hProcess10#1"/>
    <dgm:cxn modelId="{9B59C1B5-44C1-489C-9373-B82F6E6B9B44}" type="presOf" srcId="{7A4CE8AB-2A34-4BB5-8841-8F05EF02EEE9}" destId="{09708F15-7D79-41BF-BE63-F8E1176EA7D3}" srcOrd="0" destOrd="0" presId="urn:microsoft.com/office/officeart/2005/8/layout/hProcess10#1"/>
    <dgm:cxn modelId="{B5131831-9F5C-4E25-98C4-57ADEA21AFD8}" srcId="{CF68957C-2BB7-440B-87F5-EDE30B24C229}" destId="{7A4CE8AB-2A34-4BB5-8841-8F05EF02EEE9}" srcOrd="0" destOrd="0" parTransId="{D9B0624C-C131-4AC6-8250-BACDFCA11CA3}" sibTransId="{1CE5B1CA-155F-463F-B282-8909574219E5}"/>
    <dgm:cxn modelId="{3666C129-9598-45AE-80C4-6D04F438F5A0}" srcId="{4A606FF5-DDCD-411D-97E6-EBD76F02FFF4}" destId="{36560FDA-8276-4823-918E-F252390E47F1}" srcOrd="2" destOrd="0" parTransId="{DC507F66-4D81-4075-AE81-F38C47A6D054}" sibTransId="{31CE5303-8647-4A77-ABB9-1E0532322E02}"/>
    <dgm:cxn modelId="{2AE8D348-0A9D-4978-B2F6-05120F78F0D7}" srcId="{CF68957C-2BB7-440B-87F5-EDE30B24C229}" destId="{779289D1-A592-4DF1-9C9F-50C552837B33}" srcOrd="2" destOrd="0" parTransId="{34DBAE60-A281-4BCD-9220-AAFF0DCC66EE}" sibTransId="{BE9E8F91-1213-4423-9695-2918FA8EA90D}"/>
    <dgm:cxn modelId="{0D64C60E-E2F3-4FCB-AC81-60852D82B3C5}" srcId="{AB7917A6-D3BF-476D-844E-D8F8CED997D7}" destId="{CB808BB9-8298-44E7-82E6-4C8E07DF1434}" srcOrd="0" destOrd="0" parTransId="{E572F7BA-A2FD-4D2C-A4B7-FB233076703A}" sibTransId="{FA4CB19A-8AB2-4C67-BFB1-643ED484E65D}"/>
    <dgm:cxn modelId="{B51B0734-5395-42C7-9643-B6B30C564FF6}" type="presOf" srcId="{BE9E8F91-1213-4423-9695-2918FA8EA90D}" destId="{55CCE8F6-696C-4EF8-80D6-1DAB80311A32}" srcOrd="0" destOrd="0" presId="urn:microsoft.com/office/officeart/2005/8/layout/hProcess10#1"/>
    <dgm:cxn modelId="{32A2DECA-E956-4D89-BC6E-729824EC2931}" srcId="{7A4CE8AB-2A34-4BB5-8841-8F05EF02EEE9}" destId="{363A3EC1-3A13-4C82-A0FA-6C4FFFACC21A}" srcOrd="1" destOrd="0" parTransId="{9EF479E0-9D94-4F2F-A9F8-B339ED77300A}" sibTransId="{4A846E4D-A52D-45C4-A19E-4C2D5A61357F}"/>
    <dgm:cxn modelId="{03B057F2-F699-4FCE-8B34-8451463C74F7}" srcId="{779289D1-A592-4DF1-9C9F-50C552837B33}" destId="{2C6333E5-4640-4244-B961-243ABC5D2795}" srcOrd="1" destOrd="0" parTransId="{E4C3F257-6289-41F0-8B9F-83B5534386CC}" sibTransId="{A4B7EA78-6DC3-48E1-9557-4E39553D5508}"/>
    <dgm:cxn modelId="{A34A1D17-54B7-48F3-A9C1-5A68D9081245}" type="presParOf" srcId="{BD1EFCC7-3216-4AA3-8B09-EC4D9475C3C0}" destId="{2FE3417E-0D42-475B-BE10-D2EE09662EE8}" srcOrd="0" destOrd="0" presId="urn:microsoft.com/office/officeart/2005/8/layout/hProcess10#1"/>
    <dgm:cxn modelId="{1A4B37B3-DD59-4ED0-9D39-FFB790B37A97}" type="presParOf" srcId="{2FE3417E-0D42-475B-BE10-D2EE09662EE8}" destId="{ED50ABE5-BB3B-4F63-86B0-41BECAF7DA88}" srcOrd="0" destOrd="0" presId="urn:microsoft.com/office/officeart/2005/8/layout/hProcess10#1"/>
    <dgm:cxn modelId="{2A8E72E3-FC33-498C-82B1-EEA80E15C356}" type="presParOf" srcId="{2FE3417E-0D42-475B-BE10-D2EE09662EE8}" destId="{09708F15-7D79-41BF-BE63-F8E1176EA7D3}" srcOrd="1" destOrd="0" presId="urn:microsoft.com/office/officeart/2005/8/layout/hProcess10#1"/>
    <dgm:cxn modelId="{75FBFDF6-E3EA-4AD0-AE77-7A0B89C63DCD}" type="presParOf" srcId="{BD1EFCC7-3216-4AA3-8B09-EC4D9475C3C0}" destId="{96901866-A3D4-47C2-BC6C-5CEB66F25939}" srcOrd="1" destOrd="0" presId="urn:microsoft.com/office/officeart/2005/8/layout/hProcess10#1"/>
    <dgm:cxn modelId="{333729D4-0B80-4C2C-B80C-6B314C050CA2}" type="presParOf" srcId="{96901866-A3D4-47C2-BC6C-5CEB66F25939}" destId="{03B88613-4D8E-4B51-93FE-C04B9A1DC6C4}" srcOrd="0" destOrd="0" presId="urn:microsoft.com/office/officeart/2005/8/layout/hProcess10#1"/>
    <dgm:cxn modelId="{3EAEED15-7A85-45BC-BDAE-150FB9CBD2E0}" type="presParOf" srcId="{BD1EFCC7-3216-4AA3-8B09-EC4D9475C3C0}" destId="{810D482C-B0A5-4A5E-BD79-5C975FFDAA5A}" srcOrd="2" destOrd="0" presId="urn:microsoft.com/office/officeart/2005/8/layout/hProcess10#1"/>
    <dgm:cxn modelId="{5A09E9A6-24AB-4AF1-862C-8768BAFBF510}" type="presParOf" srcId="{810D482C-B0A5-4A5E-BD79-5C975FFDAA5A}" destId="{198C3070-C7E6-4E51-BFA7-FE76BA9879FD}" srcOrd="0" destOrd="0" presId="urn:microsoft.com/office/officeart/2005/8/layout/hProcess10#1"/>
    <dgm:cxn modelId="{B1B8349E-C5C4-43E9-9082-7A418F72909B}" type="presParOf" srcId="{810D482C-B0A5-4A5E-BD79-5C975FFDAA5A}" destId="{C6DA9F9F-5D9B-472F-AA99-B9D3A3C471D2}" srcOrd="1" destOrd="0" presId="urn:microsoft.com/office/officeart/2005/8/layout/hProcess10#1"/>
    <dgm:cxn modelId="{E5102612-208D-4BE9-83C0-563E3CC7D743}" type="presParOf" srcId="{BD1EFCC7-3216-4AA3-8B09-EC4D9475C3C0}" destId="{D89FB300-569A-4B81-8481-03E44F261DF3}" srcOrd="3" destOrd="0" presId="urn:microsoft.com/office/officeart/2005/8/layout/hProcess10#1"/>
    <dgm:cxn modelId="{FA5AEC4B-3F19-46C7-A54E-A166DE452E30}" type="presParOf" srcId="{D89FB300-569A-4B81-8481-03E44F261DF3}" destId="{6240E1A9-E72B-4A1A-86B5-F46ED144A1DA}" srcOrd="0" destOrd="0" presId="urn:microsoft.com/office/officeart/2005/8/layout/hProcess10#1"/>
    <dgm:cxn modelId="{F6A77E6E-4FB0-4843-A414-FAD1A5C3BBC5}" type="presParOf" srcId="{BD1EFCC7-3216-4AA3-8B09-EC4D9475C3C0}" destId="{6E7DFC39-AD4D-4EC1-B1DC-027D6E92F629}" srcOrd="4" destOrd="0" presId="urn:microsoft.com/office/officeart/2005/8/layout/hProcess10#1"/>
    <dgm:cxn modelId="{2DDCC0B2-5CBE-4E7E-ACF8-9AF8E38DCCAC}" type="presParOf" srcId="{6E7DFC39-AD4D-4EC1-B1DC-027D6E92F629}" destId="{1FDF4FC7-1EC2-4F19-9F96-D6BD6FA7FCB5}" srcOrd="0" destOrd="0" presId="urn:microsoft.com/office/officeart/2005/8/layout/hProcess10#1"/>
    <dgm:cxn modelId="{59F8AFE9-D89F-4C21-9C7C-1A9E089BCF13}" type="presParOf" srcId="{6E7DFC39-AD4D-4EC1-B1DC-027D6E92F629}" destId="{8F24D0B0-8CE9-4A45-A0D6-F53D0F30A9EC}" srcOrd="1" destOrd="0" presId="urn:microsoft.com/office/officeart/2005/8/layout/hProcess10#1"/>
    <dgm:cxn modelId="{CDBEE4A3-3DE5-4C30-8263-E737DF830EE5}" type="presParOf" srcId="{BD1EFCC7-3216-4AA3-8B09-EC4D9475C3C0}" destId="{55CCE8F6-696C-4EF8-80D6-1DAB80311A32}" srcOrd="5" destOrd="0" presId="urn:microsoft.com/office/officeart/2005/8/layout/hProcess10#1"/>
    <dgm:cxn modelId="{80BAF65E-DED4-41CB-B498-88375EAA7932}" type="presParOf" srcId="{55CCE8F6-696C-4EF8-80D6-1DAB80311A32}" destId="{FE034C12-B1FA-4331-A2CB-E16106DDE102}" srcOrd="0" destOrd="0" presId="urn:microsoft.com/office/officeart/2005/8/layout/hProcess10#1"/>
    <dgm:cxn modelId="{F6E34E6D-1FFB-4297-B126-250EFE51D0CF}" type="presParOf" srcId="{BD1EFCC7-3216-4AA3-8B09-EC4D9475C3C0}" destId="{D7813BC2-3B26-4154-89EC-75632C202749}" srcOrd="6" destOrd="0" presId="urn:microsoft.com/office/officeart/2005/8/layout/hProcess10#1"/>
    <dgm:cxn modelId="{6F4E003A-1B09-429E-B539-1369F7FF0F44}" type="presParOf" srcId="{D7813BC2-3B26-4154-89EC-75632C202749}" destId="{708B60CB-5466-47D3-B213-C07C91EC067A}" srcOrd="0" destOrd="0" presId="urn:microsoft.com/office/officeart/2005/8/layout/hProcess10#1"/>
    <dgm:cxn modelId="{0D87AC76-6032-47FA-AF0E-4644D93B5321}" type="presParOf" srcId="{D7813BC2-3B26-4154-89EC-75632C202749}" destId="{E8177F68-6CEF-4B46-9733-21DC904E5AFB}" srcOrd="1" destOrd="0" presId="urn:microsoft.com/office/officeart/2005/8/layout/hProcess10#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0ABE5-BB3B-4F63-86B0-41BECAF7DA88}">
      <dsp:nvSpPr>
        <dsp:cNvPr id="0" name=""/>
        <dsp:cNvSpPr/>
      </dsp:nvSpPr>
      <dsp:spPr>
        <a:xfrm>
          <a:off x="798" y="263398"/>
          <a:ext cx="1040117" cy="10401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708F15-7D79-41BF-BE63-F8E1176EA7D3}">
      <dsp:nvSpPr>
        <dsp:cNvPr id="0" name=""/>
        <dsp:cNvSpPr/>
      </dsp:nvSpPr>
      <dsp:spPr>
        <a:xfrm>
          <a:off x="170120" y="887469"/>
          <a:ext cx="1040117" cy="10401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altLang="zh-CN" sz="1000" kern="1200" dirty="0"/>
            <a:t>Desktop Internet</a:t>
          </a:r>
          <a:endParaRPr lang="zh-CN" altLang="en-US" sz="1000" kern="1200" dirty="0"/>
        </a:p>
        <a:p>
          <a:pPr marL="57150" lvl="1" indent="-57150" algn="l" defTabSz="355600">
            <a:lnSpc>
              <a:spcPct val="90000"/>
            </a:lnSpc>
            <a:spcBef>
              <a:spcPct val="0"/>
            </a:spcBef>
            <a:spcAft>
              <a:spcPct val="15000"/>
            </a:spcAft>
            <a:buChar char="••"/>
          </a:pPr>
          <a:r>
            <a:rPr lang="en-US" altLang="zh-CN" sz="800" kern="1200" dirty="0"/>
            <a:t>Single terminal</a:t>
          </a:r>
          <a:endParaRPr lang="zh-CN" altLang="en-US" sz="800" kern="1200" dirty="0"/>
        </a:p>
        <a:p>
          <a:pPr marL="57150" lvl="1" indent="-57150" algn="l" defTabSz="355600">
            <a:lnSpc>
              <a:spcPct val="90000"/>
            </a:lnSpc>
            <a:spcBef>
              <a:spcPct val="0"/>
            </a:spcBef>
            <a:spcAft>
              <a:spcPct val="15000"/>
            </a:spcAft>
            <a:buChar char="••"/>
          </a:pPr>
          <a:r>
            <a:rPr lang="en-US" altLang="zh-CN" sz="800" kern="1200" dirty="0"/>
            <a:t>Low speed, wired connection</a:t>
          </a:r>
          <a:endParaRPr lang="zh-CN" altLang="en-US" sz="800" kern="1200" dirty="0"/>
        </a:p>
        <a:p>
          <a:pPr marL="57150" lvl="1" indent="-57150" algn="l" defTabSz="355600">
            <a:lnSpc>
              <a:spcPct val="90000"/>
            </a:lnSpc>
            <a:spcBef>
              <a:spcPct val="0"/>
            </a:spcBef>
            <a:spcAft>
              <a:spcPct val="15000"/>
            </a:spcAft>
            <a:buChar char="••"/>
          </a:pPr>
          <a:r>
            <a:rPr lang="en-US" altLang="zh-CN" sz="800" kern="1200" dirty="0"/>
            <a:t>Person to person</a:t>
          </a:r>
          <a:endParaRPr lang="zh-CN" altLang="en-US" sz="800" kern="1200" dirty="0"/>
        </a:p>
      </dsp:txBody>
      <dsp:txXfrm>
        <a:off x="200584" y="917933"/>
        <a:ext cx="979189" cy="979189"/>
      </dsp:txXfrm>
    </dsp:sp>
    <dsp:sp modelId="{96901866-A3D4-47C2-BC6C-5CEB66F25939}">
      <dsp:nvSpPr>
        <dsp:cNvPr id="0" name=""/>
        <dsp:cNvSpPr/>
      </dsp:nvSpPr>
      <dsp:spPr>
        <a:xfrm>
          <a:off x="1241266" y="658494"/>
          <a:ext cx="200349" cy="2499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1241266" y="708479"/>
        <a:ext cx="140244" cy="149955"/>
      </dsp:txXfrm>
    </dsp:sp>
    <dsp:sp modelId="{198C3070-C7E6-4E51-BFA7-FE76BA9879FD}">
      <dsp:nvSpPr>
        <dsp:cNvPr id="0" name=""/>
        <dsp:cNvSpPr/>
      </dsp:nvSpPr>
      <dsp:spPr>
        <a:xfrm>
          <a:off x="1613343" y="263398"/>
          <a:ext cx="1040117" cy="104011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A9F9F-5D9B-472F-AA99-B9D3A3C471D2}">
      <dsp:nvSpPr>
        <dsp:cNvPr id="0" name=""/>
        <dsp:cNvSpPr/>
      </dsp:nvSpPr>
      <dsp:spPr>
        <a:xfrm>
          <a:off x="1782665" y="887469"/>
          <a:ext cx="1040117" cy="10401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altLang="zh-CN" sz="1000" kern="1200" dirty="0"/>
            <a:t>Mobile Internet</a:t>
          </a:r>
          <a:endParaRPr lang="zh-CN" altLang="en-US" sz="1000" kern="1200" dirty="0"/>
        </a:p>
        <a:p>
          <a:pPr marL="57150" lvl="1" indent="-57150" algn="l" defTabSz="355600">
            <a:lnSpc>
              <a:spcPct val="90000"/>
            </a:lnSpc>
            <a:spcBef>
              <a:spcPct val="0"/>
            </a:spcBef>
            <a:spcAft>
              <a:spcPct val="15000"/>
            </a:spcAft>
            <a:buChar char="••"/>
          </a:pPr>
          <a:r>
            <a:rPr lang="en-US" altLang="zh-CN" sz="800" kern="1200" dirty="0"/>
            <a:t>Multi-terminal</a:t>
          </a:r>
          <a:endParaRPr lang="zh-CN" altLang="en-US" sz="800" kern="1200" dirty="0"/>
        </a:p>
        <a:p>
          <a:pPr marL="57150" lvl="1" indent="-57150" algn="l" defTabSz="355600">
            <a:lnSpc>
              <a:spcPct val="90000"/>
            </a:lnSpc>
            <a:spcBef>
              <a:spcPct val="0"/>
            </a:spcBef>
            <a:spcAft>
              <a:spcPct val="15000"/>
            </a:spcAft>
            <a:buChar char="••"/>
          </a:pPr>
          <a:r>
            <a:rPr lang="en-US" altLang="zh-CN" sz="800" kern="1200" dirty="0"/>
            <a:t>Wireless, high-speed, multiple types</a:t>
          </a:r>
          <a:endParaRPr lang="zh-CN" altLang="en-US" sz="800" kern="1200" dirty="0"/>
        </a:p>
        <a:p>
          <a:pPr marL="57150" lvl="1" indent="-57150" algn="l" defTabSz="355600">
            <a:lnSpc>
              <a:spcPct val="90000"/>
            </a:lnSpc>
            <a:spcBef>
              <a:spcPct val="0"/>
            </a:spcBef>
            <a:spcAft>
              <a:spcPct val="15000"/>
            </a:spcAft>
            <a:buChar char="••"/>
          </a:pPr>
          <a:r>
            <a:rPr lang="en-US" altLang="zh-CN" sz="800" kern="1200" dirty="0"/>
            <a:t>Interconnection is partially automatic</a:t>
          </a:r>
          <a:endParaRPr lang="zh-CN" altLang="en-US" sz="800" kern="1200" dirty="0"/>
        </a:p>
      </dsp:txBody>
      <dsp:txXfrm>
        <a:off x="1813129" y="917933"/>
        <a:ext cx="979189" cy="979189"/>
      </dsp:txXfrm>
    </dsp:sp>
    <dsp:sp modelId="{D89FB300-569A-4B81-8481-03E44F261DF3}">
      <dsp:nvSpPr>
        <dsp:cNvPr id="0" name=""/>
        <dsp:cNvSpPr/>
      </dsp:nvSpPr>
      <dsp:spPr>
        <a:xfrm>
          <a:off x="2853811" y="658494"/>
          <a:ext cx="200349" cy="2499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2853811" y="708479"/>
        <a:ext cx="140244" cy="149955"/>
      </dsp:txXfrm>
    </dsp:sp>
    <dsp:sp modelId="{1FDF4FC7-1EC2-4F19-9F96-D6BD6FA7FCB5}">
      <dsp:nvSpPr>
        <dsp:cNvPr id="0" name=""/>
        <dsp:cNvSpPr/>
      </dsp:nvSpPr>
      <dsp:spPr>
        <a:xfrm>
          <a:off x="3225889" y="263398"/>
          <a:ext cx="1040117" cy="104011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24D0B0-8CE9-4A45-A0D6-F53D0F30A9EC}">
      <dsp:nvSpPr>
        <dsp:cNvPr id="0" name=""/>
        <dsp:cNvSpPr/>
      </dsp:nvSpPr>
      <dsp:spPr>
        <a:xfrm>
          <a:off x="3395210" y="887469"/>
          <a:ext cx="1040117" cy="10401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altLang="zh-CN" sz="1000" kern="1200" dirty="0"/>
            <a:t>Local Internet of Things</a:t>
          </a:r>
          <a:endParaRPr lang="zh-CN" altLang="en-US" sz="1000" kern="1200" dirty="0"/>
        </a:p>
        <a:p>
          <a:pPr marL="57150" lvl="1" indent="-57150" algn="l" defTabSz="311150">
            <a:lnSpc>
              <a:spcPct val="90000"/>
            </a:lnSpc>
            <a:spcBef>
              <a:spcPct val="0"/>
            </a:spcBef>
            <a:spcAft>
              <a:spcPct val="15000"/>
            </a:spcAft>
            <a:buChar char="••"/>
          </a:pPr>
          <a:r>
            <a:rPr lang="en-US" altLang="en-US" sz="700" kern="1200" dirty="0"/>
            <a:t>Ubiquitous terminals</a:t>
          </a:r>
          <a:endParaRPr lang="zh-CN" altLang="en-US" sz="700" kern="1200" dirty="0"/>
        </a:p>
        <a:p>
          <a:pPr marL="57150" lvl="1" indent="-57150" algn="l" defTabSz="311150">
            <a:lnSpc>
              <a:spcPct val="90000"/>
            </a:lnSpc>
            <a:spcBef>
              <a:spcPct val="0"/>
            </a:spcBef>
            <a:spcAft>
              <a:spcPct val="15000"/>
            </a:spcAft>
            <a:buChar char="••"/>
          </a:pPr>
          <a:r>
            <a:rPr lang="en-US" altLang="zh-CN" sz="700" kern="1200" dirty="0"/>
            <a:t>Real-time, online, multiple types</a:t>
          </a:r>
          <a:endParaRPr lang="zh-CN" altLang="en-US" sz="700" kern="1200" dirty="0"/>
        </a:p>
        <a:p>
          <a:pPr marL="57150" lvl="1" indent="-57150" algn="l" defTabSz="311150">
            <a:lnSpc>
              <a:spcPct val="90000"/>
            </a:lnSpc>
            <a:spcBef>
              <a:spcPct val="0"/>
            </a:spcBef>
            <a:spcAft>
              <a:spcPct val="15000"/>
            </a:spcAft>
            <a:buChar char="••"/>
          </a:pPr>
          <a:r>
            <a:rPr lang="en-US" altLang="zh-CN" sz="700" kern="1200" dirty="0"/>
            <a:t>Intelligent processing: small range</a:t>
          </a:r>
          <a:endParaRPr lang="zh-CN" altLang="en-US" sz="700" kern="1200" dirty="0"/>
        </a:p>
      </dsp:txBody>
      <dsp:txXfrm>
        <a:off x="3425674" y="917933"/>
        <a:ext cx="979189" cy="979189"/>
      </dsp:txXfrm>
    </dsp:sp>
    <dsp:sp modelId="{55CCE8F6-696C-4EF8-80D6-1DAB80311A32}">
      <dsp:nvSpPr>
        <dsp:cNvPr id="0" name=""/>
        <dsp:cNvSpPr/>
      </dsp:nvSpPr>
      <dsp:spPr>
        <a:xfrm>
          <a:off x="4466356" y="658494"/>
          <a:ext cx="200349" cy="2499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4466356" y="708479"/>
        <a:ext cx="140244" cy="149955"/>
      </dsp:txXfrm>
    </dsp:sp>
    <dsp:sp modelId="{708B60CB-5466-47D3-B213-C07C91EC067A}">
      <dsp:nvSpPr>
        <dsp:cNvPr id="0" name=""/>
        <dsp:cNvSpPr/>
      </dsp:nvSpPr>
      <dsp:spPr>
        <a:xfrm>
          <a:off x="4838434" y="263398"/>
          <a:ext cx="1040117" cy="104011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77F68-6CEF-4B46-9733-21DC904E5AFB}">
      <dsp:nvSpPr>
        <dsp:cNvPr id="0" name=""/>
        <dsp:cNvSpPr/>
      </dsp:nvSpPr>
      <dsp:spPr>
        <a:xfrm>
          <a:off x="5007755" y="887469"/>
          <a:ext cx="1040117" cy="10401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altLang="zh-CN" sz="1000" kern="1200" dirty="0"/>
            <a:t>Integrated Internet of Things</a:t>
          </a:r>
          <a:endParaRPr lang="zh-CN" altLang="en-US" sz="1000" kern="1200" dirty="0"/>
        </a:p>
        <a:p>
          <a:pPr marL="57150" lvl="1" indent="-57150" algn="l" defTabSz="311150">
            <a:lnSpc>
              <a:spcPct val="90000"/>
            </a:lnSpc>
            <a:spcBef>
              <a:spcPct val="0"/>
            </a:spcBef>
            <a:spcAft>
              <a:spcPct val="15000"/>
            </a:spcAft>
            <a:buChar char="••"/>
          </a:pPr>
          <a:r>
            <a:rPr lang="en-US" altLang="en-US" sz="700" kern="1200" dirty="0"/>
            <a:t>Ubiquitous terminals</a:t>
          </a:r>
          <a:endParaRPr lang="zh-CN" altLang="en-US" sz="700" kern="1200" dirty="0"/>
        </a:p>
        <a:p>
          <a:pPr marL="57150" lvl="1" indent="-57150" algn="l" defTabSz="311150">
            <a:lnSpc>
              <a:spcPct val="90000"/>
            </a:lnSpc>
            <a:spcBef>
              <a:spcPct val="0"/>
            </a:spcBef>
            <a:spcAft>
              <a:spcPct val="15000"/>
            </a:spcAft>
            <a:buChar char="••"/>
          </a:pPr>
          <a:r>
            <a:rPr lang="en-US" altLang="zh-CN" sz="700" kern="1200" dirty="0"/>
            <a:t>Network reliability</a:t>
          </a:r>
          <a:endParaRPr lang="zh-CN" altLang="en-US" sz="700" kern="1200" dirty="0"/>
        </a:p>
        <a:p>
          <a:pPr marL="57150" lvl="1" indent="-57150" algn="l" defTabSz="311150">
            <a:lnSpc>
              <a:spcPct val="90000"/>
            </a:lnSpc>
            <a:spcBef>
              <a:spcPct val="0"/>
            </a:spcBef>
            <a:spcAft>
              <a:spcPct val="15000"/>
            </a:spcAft>
            <a:buChar char="••"/>
          </a:pPr>
          <a:r>
            <a:rPr lang="en-US" altLang="en-US" sz="700" kern="1200" dirty="0"/>
            <a:t>Intelligent information processing</a:t>
          </a:r>
          <a:r>
            <a:rPr lang="en-US" altLang="en-US" sz="800" kern="1200" dirty="0"/>
            <a:t>
</a:t>
          </a:r>
          <a:endParaRPr lang="zh-CN" altLang="en-US" sz="800" kern="1200" dirty="0"/>
        </a:p>
      </dsp:txBody>
      <dsp:txXfrm>
        <a:off x="5038219" y="917933"/>
        <a:ext cx="979189" cy="9791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srcNode" val="imagSh"/>
            <dgm:param type="dstNode" val="imagSh"/>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页眉占位符 1"/>
          <p:cNvSpPr>
            <a:spLocks noGrp="1" noChangeArrowheads="1"/>
          </p:cNvSpPr>
          <p:nvPr>
            <p:ph type="hdr" sz="quarter"/>
          </p:nvPr>
        </p:nvSpPr>
        <p:spPr bwMode="auto">
          <a:xfrm>
            <a:off x="0" y="0"/>
            <a:ext cx="2971800" cy="4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atin typeface="等线" panose="02010600030101010101" pitchFamily="2" charset="-122"/>
              </a:defRPr>
            </a:lvl1pPr>
          </a:lstStyle>
          <a:p>
            <a:pPr>
              <a:defRPr/>
            </a:pPr>
            <a:endParaRPr lang="zh-CN" altLang="en-US"/>
          </a:p>
        </p:txBody>
      </p:sp>
      <p:sp>
        <p:nvSpPr>
          <p:cNvPr id="5123" name="日期占位符 2"/>
          <p:cNvSpPr>
            <a:spLocks noGrp="1" noChangeArrowheads="1"/>
          </p:cNvSpPr>
          <p:nvPr>
            <p:ph type="dt" idx="1"/>
          </p:nvPr>
        </p:nvSpPr>
        <p:spPr bwMode="auto">
          <a:xfrm>
            <a:off x="3884613" y="0"/>
            <a:ext cx="2971800" cy="4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等线" panose="02010600030101010101" pitchFamily="2" charset="-122"/>
              </a:defRPr>
            </a:lvl1pPr>
          </a:lstStyle>
          <a:p>
            <a:pPr>
              <a:defRPr/>
            </a:pPr>
            <a:fld id="{91035969-047E-4A0A-A758-EE9049A6E604}" type="datetimeFigureOut">
              <a:rPr lang="zh-CN" altLang="en-US"/>
              <a:t>2018/9/27</a:t>
            </a:fld>
            <a:endParaRPr lang="zh-CN" altLang="en-US"/>
          </a:p>
        </p:txBody>
      </p:sp>
      <p:sp>
        <p:nvSpPr>
          <p:cNvPr id="16388" name="幻灯片图像占位符 3"/>
          <p:cNvSpPr>
            <a:spLocks noGrp="1" noRot="1" noChangeAspect="1" noChangeArrowheads="1"/>
          </p:cNvSpPr>
          <p:nvPr>
            <p:ph type="sldImg" idx="2"/>
          </p:nvPr>
        </p:nvSpPr>
        <p:spPr bwMode="auto">
          <a:xfrm>
            <a:off x="444500" y="1243013"/>
            <a:ext cx="59690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5125" name="备注占位符 4"/>
          <p:cNvSpPr>
            <a:spLocks noGrp="1" noChangeArrowheads="1"/>
          </p:cNvSpPr>
          <p:nvPr>
            <p:ph type="body" sz="quarter" idx="3"/>
          </p:nvPr>
        </p:nvSpPr>
        <p:spPr bwMode="auto">
          <a:xfrm>
            <a:off x="685800" y="4786362"/>
            <a:ext cx="5486400" cy="391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6" name="页脚占位符 5"/>
          <p:cNvSpPr>
            <a:spLocks noGrp="1" noChangeArrowheads="1"/>
          </p:cNvSpPr>
          <p:nvPr>
            <p:ph type="ftr" sz="quarter" idx="4"/>
          </p:nvPr>
        </p:nvSpPr>
        <p:spPr bwMode="auto">
          <a:xfrm>
            <a:off x="0" y="9446678"/>
            <a:ext cx="2971800" cy="49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atin typeface="等线" panose="02010600030101010101" pitchFamily="2" charset="-122"/>
              </a:defRPr>
            </a:lvl1pPr>
          </a:lstStyle>
          <a:p>
            <a:pPr>
              <a:defRPr/>
            </a:pPr>
            <a:endParaRPr lang="zh-CN" altLang="en-US"/>
          </a:p>
        </p:txBody>
      </p:sp>
      <p:sp>
        <p:nvSpPr>
          <p:cNvPr id="5127" name="灯片编号占位符 6"/>
          <p:cNvSpPr>
            <a:spLocks noGrp="1" noChangeArrowheads="1"/>
          </p:cNvSpPr>
          <p:nvPr>
            <p:ph type="sldNum" sz="quarter" idx="5"/>
          </p:nvPr>
        </p:nvSpPr>
        <p:spPr bwMode="auto">
          <a:xfrm>
            <a:off x="3884613" y="9446678"/>
            <a:ext cx="2971800" cy="49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a:latin typeface="等线" panose="02010600030101010101" pitchFamily="2" charset="-122"/>
              </a:defRPr>
            </a:lvl1pPr>
          </a:lstStyle>
          <a:p>
            <a:pPr>
              <a:defRPr/>
            </a:pPr>
            <a:fld id="{149E5CCE-ECB7-4FB8-A77E-5E8A25D8EEF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等线" panose="02010600030101010101" pitchFamily="2" charset="-122"/>
        <a:ea typeface="+mn-ea"/>
        <a:cs typeface="+mn-cs"/>
      </a:defRPr>
    </a:lvl1pPr>
    <a:lvl2pPr marL="457200" algn="l" rtl="0" eaLnBrk="0" fontAlgn="base" hangingPunct="0">
      <a:spcBef>
        <a:spcPct val="30000"/>
      </a:spcBef>
      <a:spcAft>
        <a:spcPct val="0"/>
      </a:spcAft>
      <a:defRPr sz="1200" kern="1200">
        <a:solidFill>
          <a:schemeClr val="tx1"/>
        </a:solidFill>
        <a:latin typeface="等线" panose="02010600030101010101" pitchFamily="2" charset="-122"/>
        <a:ea typeface="+mn-ea"/>
        <a:cs typeface="+mn-cs"/>
      </a:defRPr>
    </a:lvl2pPr>
    <a:lvl3pPr marL="914400" algn="l" rtl="0" eaLnBrk="0" fontAlgn="base" hangingPunct="0">
      <a:spcBef>
        <a:spcPct val="30000"/>
      </a:spcBef>
      <a:spcAft>
        <a:spcPct val="0"/>
      </a:spcAft>
      <a:defRPr sz="1200" kern="1200">
        <a:solidFill>
          <a:schemeClr val="tx1"/>
        </a:solidFill>
        <a:latin typeface="等线" panose="02010600030101010101" pitchFamily="2" charset="-122"/>
        <a:ea typeface="+mn-ea"/>
        <a:cs typeface="+mn-cs"/>
      </a:defRPr>
    </a:lvl3pPr>
    <a:lvl4pPr marL="1371600" algn="l" rtl="0" eaLnBrk="0" fontAlgn="base" hangingPunct="0">
      <a:spcBef>
        <a:spcPct val="30000"/>
      </a:spcBef>
      <a:spcAft>
        <a:spcPct val="0"/>
      </a:spcAft>
      <a:defRPr sz="1200" kern="1200">
        <a:solidFill>
          <a:schemeClr val="tx1"/>
        </a:solidFill>
        <a:latin typeface="等线" panose="02010600030101010101" pitchFamily="2" charset="-122"/>
        <a:ea typeface="+mn-ea"/>
        <a:cs typeface="+mn-cs"/>
      </a:defRPr>
    </a:lvl4pPr>
    <a:lvl5pPr marL="1828800" algn="l" rtl="0" eaLnBrk="0" fontAlgn="base" hangingPunct="0">
      <a:spcBef>
        <a:spcPct val="30000"/>
      </a:spcBef>
      <a:spcAft>
        <a:spcPct val="0"/>
      </a:spcAft>
      <a:defRPr sz="1200" kern="1200">
        <a:solidFill>
          <a:schemeClr val="tx1"/>
        </a:solidFill>
        <a:latin typeface="等线" panose="02010600030101010101"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49E5CCE-ECB7-4FB8-A77E-5E8A25D8EEFF}" type="slidenum">
              <a:rPr lang="zh-CN" altLang="en-US" smtClean="0"/>
              <a:t>1</a:t>
            </a:fld>
            <a:endParaRPr lang="zh-CN" altLang="en-US"/>
          </a:p>
        </p:txBody>
      </p:sp>
    </p:spTree>
    <p:extLst>
      <p:ext uri="{BB962C8B-B14F-4D97-AF65-F5344CB8AC3E}">
        <p14:creationId xmlns:p14="http://schemas.microsoft.com/office/powerpoint/2010/main" val="3517421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lvl="0" indent="-285750" algn="just">
              <a:lnSpc>
                <a:spcPct val="150000"/>
              </a:lnSpc>
              <a:spcBef>
                <a:spcPts val="600"/>
              </a:spcBef>
              <a:spcAft>
                <a:spcPts val="600"/>
              </a:spcAft>
              <a:buClr>
                <a:schemeClr val="bg2">
                  <a:lumMod val="50000"/>
                </a:schemeClr>
              </a:buClr>
              <a:buSzPct val="80000"/>
              <a:buFont typeface="Wingdings" panose="05000000000000000000" pitchFamily="2" charset="2"/>
              <a:buChar char="l"/>
              <a:defRPr/>
            </a:pPr>
            <a:r>
              <a:rPr lang="en-US" altLang="zh-CN" sz="20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Current level of development:</a:t>
            </a:r>
          </a:p>
          <a:p>
            <a:pPr marL="742950" lvl="1" indent="-285750" algn="just">
              <a:lnSpc>
                <a:spcPct val="150000"/>
              </a:lnSpc>
              <a:spcBef>
                <a:spcPts val="600"/>
              </a:spcBef>
              <a:spcAft>
                <a:spcPts val="600"/>
              </a:spcAft>
              <a:buClr>
                <a:schemeClr val="bg2">
                  <a:lumMod val="50000"/>
                </a:schemeClr>
              </a:buClr>
              <a:buSzPct val="80000"/>
              <a:buFont typeface="Wingdings" panose="05000000000000000000" pitchFamily="2" charset="2"/>
              <a:buChar char="l"/>
              <a:defRPr/>
            </a:pPr>
            <a:r>
              <a:rPr lang="en-US" altLang="zh-CN" sz="20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Third-party express delivery orders: In some specific areas, deliveries are made on the same day, but it usually takes from two to five days</a:t>
            </a:r>
          </a:p>
          <a:p>
            <a:pPr marL="742950" lvl="1" indent="-285750" algn="just">
              <a:lnSpc>
                <a:spcPct val="150000"/>
              </a:lnSpc>
              <a:spcBef>
                <a:spcPts val="600"/>
              </a:spcBef>
              <a:spcAft>
                <a:spcPts val="600"/>
              </a:spcAft>
              <a:buClr>
                <a:schemeClr val="bg2">
                  <a:lumMod val="50000"/>
                </a:schemeClr>
              </a:buClr>
              <a:buSzPct val="80000"/>
              <a:buFont typeface="Wingdings" panose="05000000000000000000" pitchFamily="2" charset="2"/>
              <a:buChar char="l"/>
              <a:defRPr/>
            </a:pPr>
            <a:r>
              <a:rPr lang="en-US" altLang="zh-CN" sz="20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JD logistics: 211 standard. Most of the JD logistics are delivered on the same day. If orders are submitted before 11:00, the delivery will be done on the same day. If orders are submitted after 11:00, the delivery will be completed before 15:00 of the following day.</a:t>
            </a:r>
            <a:r>
              <a:rPr lang="zh-CN" altLang="en-US" sz="20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 </a:t>
            </a:r>
            <a:endParaRPr lang="en-US" altLang="zh-CN" sz="20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a:p>
            <a:pPr marL="742950" lvl="1" indent="-285750" algn="just">
              <a:lnSpc>
                <a:spcPct val="150000"/>
              </a:lnSpc>
              <a:spcBef>
                <a:spcPts val="600"/>
              </a:spcBef>
              <a:spcAft>
                <a:spcPts val="600"/>
              </a:spcAft>
              <a:buClr>
                <a:schemeClr val="bg2">
                  <a:lumMod val="50000"/>
                </a:schemeClr>
              </a:buClr>
              <a:buSzPct val="80000"/>
              <a:buFont typeface="Wingdings" panose="05000000000000000000" pitchFamily="2" charset="2"/>
              <a:buChar char="l"/>
              <a:defRPr/>
            </a:pPr>
            <a:r>
              <a:rPr lang="en-US" altLang="zh-CN" sz="20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New retail formats such as He Ma: Door-to-door delivery of fresh products within 30 minutes in the store coverage area.</a:t>
            </a:r>
            <a:endParaRPr lang="zh-CN" altLang="en-US" dirty="0"/>
          </a:p>
        </p:txBody>
      </p:sp>
      <p:sp>
        <p:nvSpPr>
          <p:cNvPr id="4" name="灯片编号占位符 3"/>
          <p:cNvSpPr>
            <a:spLocks noGrp="1"/>
          </p:cNvSpPr>
          <p:nvPr>
            <p:ph type="sldNum" sz="quarter" idx="10"/>
          </p:nvPr>
        </p:nvSpPr>
        <p:spPr/>
        <p:txBody>
          <a:bodyPr/>
          <a:lstStyle/>
          <a:p>
            <a:pPr>
              <a:defRPr/>
            </a:pPr>
            <a:fld id="{149E5CCE-ECB7-4FB8-A77E-5E8A25D8EEFF}"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p:sp>
      <p:sp>
        <p:nvSpPr>
          <p:cNvPr id="19459" name="备注占位符 2"/>
          <p:cNvSpPr>
            <a:spLocks noGrp="1" noChangeArrowheads="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19460"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9C5C028-9DC2-47CD-8C4F-1B89075910BE}" type="slidenum">
              <a:rPr lang="zh-CN" altLang="en-US" smtClean="0">
                <a:solidFill>
                  <a:srgbClr val="000000"/>
                </a:solidFill>
                <a:latin typeface="等线" panose="02010600030101010101" pitchFamily="2" charset="-122"/>
              </a:rPr>
              <a:t>2</a:t>
            </a:fld>
            <a:endParaRPr lang="zh-CN" altLang="en-US">
              <a:solidFill>
                <a:srgbClr val="000000"/>
              </a:solidFill>
              <a:latin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99 I use the email for the first time when I was into</a:t>
            </a:r>
            <a:r>
              <a:rPr lang="en-US" altLang="zh-CN" baseline="0" dirty="0" smtClean="0"/>
              <a:t> </a:t>
            </a:r>
            <a:r>
              <a:rPr lang="en-US" altLang="zh-CN" dirty="0" smtClean="0"/>
              <a:t>the college, at that time</a:t>
            </a:r>
            <a:r>
              <a:rPr lang="en-US" altLang="zh-CN" baseline="0" dirty="0" smtClean="0"/>
              <a:t> most of Chinese do not have any idea about the internet of computer</a:t>
            </a:r>
          </a:p>
          <a:p>
            <a:r>
              <a:rPr lang="en-US" altLang="zh-CN" baseline="0" dirty="0" smtClean="0"/>
              <a:t>But right now, I  use intelligent voice box, speakers to help me open the TV.  To do this, they had to connect to each other as a internet of things </a:t>
            </a:r>
            <a:endParaRPr lang="zh-CN" altLang="en-US" dirty="0"/>
          </a:p>
        </p:txBody>
      </p:sp>
      <p:sp>
        <p:nvSpPr>
          <p:cNvPr id="4" name="灯片编号占位符 3"/>
          <p:cNvSpPr>
            <a:spLocks noGrp="1"/>
          </p:cNvSpPr>
          <p:nvPr>
            <p:ph type="sldNum" sz="quarter" idx="10"/>
          </p:nvPr>
        </p:nvSpPr>
        <p:spPr/>
        <p:txBody>
          <a:bodyPr/>
          <a:lstStyle/>
          <a:p>
            <a:pPr>
              <a:defRPr/>
            </a:pPr>
            <a:fld id="{149E5CCE-ECB7-4FB8-A77E-5E8A25D8EEF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network organization mode of express franchises has been an important foundation for the rapid development of the express delivery industry in China. The scale of the express logistics is growing at a fast pace. The trunk line improved the economy of scale</a:t>
            </a:r>
            <a:r>
              <a:rPr lang="zh-CN" altLang="en-US" dirty="0"/>
              <a:t> </a:t>
            </a:r>
            <a:r>
              <a:rPr lang="en-US" altLang="zh-CN" dirty="0"/>
              <a:t>and the terminals are achieving a wide range of coverage.</a:t>
            </a:r>
            <a:endParaRPr lang="zh-CN" altLang="en-US" dirty="0"/>
          </a:p>
        </p:txBody>
      </p:sp>
      <p:sp>
        <p:nvSpPr>
          <p:cNvPr id="4" name="灯片编号占位符 3"/>
          <p:cNvSpPr>
            <a:spLocks noGrp="1"/>
          </p:cNvSpPr>
          <p:nvPr>
            <p:ph type="sldNum" sz="quarter" idx="10"/>
          </p:nvPr>
        </p:nvSpPr>
        <p:spPr/>
        <p:txBody>
          <a:bodyPr/>
          <a:lstStyle/>
          <a:p>
            <a:pPr>
              <a:defRPr/>
            </a:pPr>
            <a:fld id="{149E5CCE-ECB7-4FB8-A77E-5E8A25D8EEF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FF0000"/>
                </a:solidFill>
              </a:rPr>
              <a:t>This model appears in the upper stream of the industry value chain (bigger truck and long</a:t>
            </a:r>
            <a:r>
              <a:rPr lang="en-US" altLang="zh-CN" baseline="0" dirty="0">
                <a:solidFill>
                  <a:srgbClr val="FF0000"/>
                </a:solidFill>
              </a:rPr>
              <a:t> drive)</a:t>
            </a:r>
            <a:endParaRPr lang="zh-CN" altLang="en-US" dirty="0">
              <a:solidFill>
                <a:srgbClr val="FF0000"/>
              </a:solidFill>
            </a:endParaRPr>
          </a:p>
        </p:txBody>
      </p:sp>
      <p:sp>
        <p:nvSpPr>
          <p:cNvPr id="4" name="灯片编号占位符 3"/>
          <p:cNvSpPr>
            <a:spLocks noGrp="1"/>
          </p:cNvSpPr>
          <p:nvPr>
            <p:ph type="sldNum" sz="quarter" idx="10"/>
          </p:nvPr>
        </p:nvSpPr>
        <p:spPr/>
        <p:txBody>
          <a:bodyPr/>
          <a:lstStyle/>
          <a:p>
            <a:pPr>
              <a:defRPr/>
            </a:pPr>
            <a:fld id="{149E5CCE-ECB7-4FB8-A77E-5E8A25D8EEF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Third-party collection points require employees and “Self pick-up” cabinets are a form of unmanned operation.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Receiving boxes are installed at the door of each household in the building. This kind of box allow couriers to deliver the parcels when the customers are not at home. The courier arranges the delivery time in advance, by the time of the delivery opens the receiving box through face recognition. The capacity of this box can be adjusted any time according to the size of the parcel. </a:t>
            </a:r>
          </a:p>
          <a:p>
            <a:endParaRPr lang="en-US" altLang="zh-CN" dirty="0"/>
          </a:p>
          <a:p>
            <a:r>
              <a:rPr lang="en-US" altLang="zh-CN" dirty="0" err="1"/>
              <a:t>Cainiao</a:t>
            </a:r>
            <a:r>
              <a:rPr lang="en-US" altLang="zh-CN" dirty="0"/>
              <a:t> is currently developing a system for receiving parcels at home. It consists in a pipe distribution system, which has several pipes connected to each living room in the building. Customers can receive their parcels without going out from their homes</a:t>
            </a:r>
            <a:r>
              <a:rPr lang="en-US" altLang="zh-CN" dirty="0" smtClean="0"/>
              <a:t>.</a:t>
            </a:r>
          </a:p>
          <a:p>
            <a:endParaRPr lang="en-US" altLang="zh-CN" dirty="0" smtClean="0"/>
          </a:p>
          <a:p>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New technologies that allow customers to receive their parcels without being at home (Amazon key)</a:t>
            </a:r>
            <a:endParaRPr lang="zh-CN" altLang="en-US" dirty="0"/>
          </a:p>
        </p:txBody>
      </p:sp>
      <p:sp>
        <p:nvSpPr>
          <p:cNvPr id="4" name="灯片编号占位符 3"/>
          <p:cNvSpPr>
            <a:spLocks noGrp="1"/>
          </p:cNvSpPr>
          <p:nvPr>
            <p:ph type="sldNum" sz="quarter" idx="10"/>
          </p:nvPr>
        </p:nvSpPr>
        <p:spPr/>
        <p:txBody>
          <a:bodyPr/>
          <a:lstStyle/>
          <a:p>
            <a:pPr>
              <a:defRPr/>
            </a:pPr>
            <a:fld id="{149E5CCE-ECB7-4FB8-A77E-5E8A25D8EEF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等线" panose="02010600030101010101" pitchFamily="2" charset="-122"/>
                <a:ea typeface="+mn-ea"/>
                <a:cs typeface="+mn-cs"/>
              </a:rPr>
              <a:t>American takeaway delivery platform </a:t>
            </a:r>
            <a:r>
              <a:rPr lang="en-US" altLang="zh-CN" sz="1200" b="0" i="0" kern="1200" dirty="0" err="1">
                <a:solidFill>
                  <a:schemeClr val="tx1"/>
                </a:solidFill>
                <a:effectLst/>
                <a:latin typeface="等线" panose="02010600030101010101" pitchFamily="2" charset="-122"/>
                <a:ea typeface="+mn-ea"/>
                <a:cs typeface="+mn-cs"/>
              </a:rPr>
              <a:t>DoorDash</a:t>
            </a:r>
            <a:r>
              <a:rPr lang="en-US" altLang="zh-CN" sz="1200" b="0" i="0" kern="1200" dirty="0">
                <a:solidFill>
                  <a:schemeClr val="tx1"/>
                </a:solidFill>
                <a:effectLst/>
                <a:latin typeface="等线" panose="02010600030101010101" pitchFamily="2" charset="-122"/>
                <a:ea typeface="+mn-ea"/>
                <a:cs typeface="+mn-cs"/>
              </a:rPr>
              <a:t> has announced recently a $250 million financing, which will be made by </a:t>
            </a:r>
            <a:r>
              <a:rPr lang="en-US" altLang="zh-CN" sz="1200" b="0" i="0" kern="1200" dirty="0" err="1">
                <a:solidFill>
                  <a:schemeClr val="tx1"/>
                </a:solidFill>
                <a:effectLst/>
                <a:latin typeface="等线" panose="02010600030101010101" pitchFamily="2" charset="-122"/>
                <a:ea typeface="+mn-ea"/>
                <a:cs typeface="+mn-cs"/>
              </a:rPr>
              <a:t>Coatue</a:t>
            </a:r>
            <a:r>
              <a:rPr lang="en-US" altLang="zh-CN" sz="1200" b="0" i="0" kern="1200" dirty="0">
                <a:solidFill>
                  <a:schemeClr val="tx1"/>
                </a:solidFill>
                <a:effectLst/>
                <a:latin typeface="等线" panose="02010600030101010101" pitchFamily="2" charset="-122"/>
                <a:ea typeface="+mn-ea"/>
                <a:cs typeface="+mn-cs"/>
              </a:rPr>
              <a:t> Management and DST global.</a:t>
            </a:r>
            <a:endParaRPr lang="zh-CN" altLang="en-US" dirty="0"/>
          </a:p>
        </p:txBody>
      </p:sp>
      <p:sp>
        <p:nvSpPr>
          <p:cNvPr id="4" name="灯片编号占位符 3"/>
          <p:cNvSpPr>
            <a:spLocks noGrp="1"/>
          </p:cNvSpPr>
          <p:nvPr>
            <p:ph type="sldNum" sz="quarter" idx="10"/>
          </p:nvPr>
        </p:nvSpPr>
        <p:spPr/>
        <p:txBody>
          <a:bodyPr/>
          <a:lstStyle/>
          <a:p>
            <a:pPr>
              <a:defRPr/>
            </a:pPr>
            <a:fld id="{149E5CCE-ECB7-4FB8-A77E-5E8A25D8EEF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 Ma delivery logistics model</a:t>
            </a:r>
            <a:endParaRPr lang="zh-CN" altLang="en-US" dirty="0"/>
          </a:p>
        </p:txBody>
      </p:sp>
      <p:sp>
        <p:nvSpPr>
          <p:cNvPr id="4" name="灯片编号占位符 3"/>
          <p:cNvSpPr>
            <a:spLocks noGrp="1"/>
          </p:cNvSpPr>
          <p:nvPr>
            <p:ph type="sldNum" sz="quarter" idx="10"/>
          </p:nvPr>
        </p:nvSpPr>
        <p:spPr/>
        <p:txBody>
          <a:bodyPr/>
          <a:lstStyle/>
          <a:p>
            <a:pPr>
              <a:defRPr/>
            </a:pPr>
            <a:fld id="{149E5CCE-ECB7-4FB8-A77E-5E8A25D8EEF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9E5CCE-ECB7-4FB8-A77E-5E8A25D8EEFF}" type="slidenum">
              <a:rPr lang="zh-CN" altLang="en-US" smtClean="0"/>
              <a:t>9</a:t>
            </a:fld>
            <a:endParaRPr lang="zh-CN" altLang="en-US"/>
          </a:p>
        </p:txBody>
      </p:sp>
    </p:spTree>
    <p:extLst>
      <p:ext uri="{BB962C8B-B14F-4D97-AF65-F5344CB8AC3E}">
        <p14:creationId xmlns:p14="http://schemas.microsoft.com/office/powerpoint/2010/main" val="10731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7915585A-B65F-4E7F-A8F2-CC5F3F39E70A}"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8B14409F-CE02-4984-82B2-DCB113EAF7BA}"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4E6C67F-4EFE-4377-8574-B430D1E7AAC5}"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p:txBody>
          <a:bodyPr/>
          <a:lstStyle>
            <a:lvl1pPr>
              <a:defRPr/>
            </a:lvl1pPr>
          </a:lstStyle>
          <a:p>
            <a:pPr>
              <a:defRPr/>
            </a:pPr>
            <a:fld id="{A7C9020F-6FDB-4197-A335-B460B12ECBB1}"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p:txBody>
          <a:bodyPr/>
          <a:lstStyle>
            <a:lvl1pPr>
              <a:defRPr/>
            </a:lvl1pPr>
          </a:lstStyle>
          <a:p>
            <a:pPr>
              <a:defRPr/>
            </a:pPr>
            <a:fld id="{96524A50-27F8-49FF-93FD-639093AB0970}"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p:txBody>
          <a:bodyPr/>
          <a:lstStyle>
            <a:lvl1pPr>
              <a:defRPr/>
            </a:lvl1pPr>
          </a:lstStyle>
          <a:p>
            <a:pPr>
              <a:defRPr/>
            </a:pPr>
            <a:fld id="{612FEE27-5FE1-4CC4-9FC4-4261CA0F6A74}"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p:txBody>
          <a:bodyPr/>
          <a:lstStyle>
            <a:lvl1pPr>
              <a:defRPr/>
            </a:lvl1pPr>
          </a:lstStyle>
          <a:p>
            <a:pPr>
              <a:defRPr/>
            </a:pPr>
            <a:fld id="{E27367EB-6044-4FB6-80AB-84B30DEA8960}"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8"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3"/>
          <p:cNvSpPr>
            <a:spLocks noGrp="1" noChangeArrowheads="1"/>
          </p:cNvSpPr>
          <p:nvPr>
            <p:ph type="sldNum" sz="quarter" idx="12"/>
          </p:nvPr>
        </p:nvSpPr>
        <p:spPr/>
        <p:txBody>
          <a:bodyPr/>
          <a:lstStyle>
            <a:lvl1pPr>
              <a:defRPr/>
            </a:lvl1pPr>
          </a:lstStyle>
          <a:p>
            <a:pPr>
              <a:defRPr/>
            </a:pPr>
            <a:fld id="{45343DCC-5091-4A6A-8402-F74417A36692}"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4"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3"/>
          <p:cNvSpPr>
            <a:spLocks noGrp="1" noChangeArrowheads="1"/>
          </p:cNvSpPr>
          <p:nvPr>
            <p:ph type="sldNum" sz="quarter" idx="12"/>
          </p:nvPr>
        </p:nvSpPr>
        <p:spPr/>
        <p:txBody>
          <a:bodyPr/>
          <a:lstStyle>
            <a:lvl1pPr>
              <a:defRPr/>
            </a:lvl1pPr>
          </a:lstStyle>
          <a:p>
            <a:pPr>
              <a:defRPr/>
            </a:pPr>
            <a:fld id="{13619CBC-A66D-4D5D-B58C-B8C031FD1BA5}"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3"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3"/>
          <p:cNvSpPr>
            <a:spLocks noGrp="1" noChangeArrowheads="1"/>
          </p:cNvSpPr>
          <p:nvPr>
            <p:ph type="sldNum" sz="quarter" idx="12"/>
          </p:nvPr>
        </p:nvSpPr>
        <p:spPr/>
        <p:txBody>
          <a:bodyPr/>
          <a:lstStyle>
            <a:lvl1pPr>
              <a:defRPr/>
            </a:lvl1pPr>
          </a:lstStyle>
          <a:p>
            <a:pPr>
              <a:defRPr/>
            </a:pPr>
            <a:fld id="{FB319336-10E7-430A-BAB5-C3ECD2163E32}"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p:txBody>
          <a:bodyPr/>
          <a:lstStyle>
            <a:lvl1pPr>
              <a:defRPr/>
            </a:lvl1pPr>
          </a:lstStyle>
          <a:p>
            <a:pPr>
              <a:defRPr/>
            </a:pPr>
            <a:fld id="{0D28A07A-8B76-4DFF-9E18-F6CFAA57EC69}"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8BF33D60-1FD4-41E4-8ACC-A0959E4965DA}"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p:txBody>
          <a:bodyPr/>
          <a:lstStyle>
            <a:lvl1pPr>
              <a:defRPr/>
            </a:lvl1pPr>
          </a:lstStyle>
          <a:p>
            <a:pPr>
              <a:defRPr/>
            </a:pPr>
            <a:fld id="{0050E0D4-DD07-4706-B1BF-445DE76C34F5}"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p:txBody>
          <a:bodyPr/>
          <a:lstStyle>
            <a:lvl1pPr>
              <a:defRPr/>
            </a:lvl1pPr>
          </a:lstStyle>
          <a:p>
            <a:pPr>
              <a:defRPr/>
            </a:pPr>
            <a:fld id="{28CE5A1C-848E-4E3E-B04F-120136B4D74D}"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p:txBody>
          <a:bodyPr/>
          <a:lstStyle>
            <a:lvl1pPr>
              <a:defRPr/>
            </a:lvl1pPr>
          </a:lstStyle>
          <a:p>
            <a:pPr>
              <a:defRPr/>
            </a:pPr>
            <a:fld id="{2B658B5F-8514-476D-A1E8-6BA53D949CB4}"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p:txBody>
          <a:bodyPr/>
          <a:lstStyle>
            <a:lvl1pPr>
              <a:defRPr/>
            </a:lvl1pPr>
          </a:lstStyle>
          <a:p>
            <a:pPr>
              <a:defRPr/>
            </a:pPr>
            <a:fld id="{E8A36247-D42F-4B90-B854-01AB917A2143}"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p:txBody>
          <a:bodyPr/>
          <a:lstStyle>
            <a:lvl1pPr>
              <a:defRPr/>
            </a:lvl1pPr>
          </a:lstStyle>
          <a:p>
            <a:pPr>
              <a:defRPr/>
            </a:pPr>
            <a:fld id="{EAFAEF3D-5108-4A41-832C-759677503AAF}"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p:txBody>
          <a:bodyPr/>
          <a:lstStyle>
            <a:lvl1pPr>
              <a:defRPr/>
            </a:lvl1pPr>
          </a:lstStyle>
          <a:p>
            <a:pPr>
              <a:defRPr/>
            </a:pPr>
            <a:fld id="{7436046E-EC89-4BFB-B108-46A6982A7149}"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p:txBody>
          <a:bodyPr/>
          <a:lstStyle>
            <a:lvl1pPr>
              <a:defRPr/>
            </a:lvl1pPr>
          </a:lstStyle>
          <a:p>
            <a:pPr>
              <a:defRPr/>
            </a:pPr>
            <a:fld id="{0C13B985-D485-4ED6-AC02-230C11BFC703}"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8"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3"/>
          <p:cNvSpPr>
            <a:spLocks noGrp="1" noChangeArrowheads="1"/>
          </p:cNvSpPr>
          <p:nvPr>
            <p:ph type="sldNum" sz="quarter" idx="12"/>
          </p:nvPr>
        </p:nvSpPr>
        <p:spPr/>
        <p:txBody>
          <a:bodyPr/>
          <a:lstStyle>
            <a:lvl1pPr>
              <a:defRPr/>
            </a:lvl1pPr>
          </a:lstStyle>
          <a:p>
            <a:pPr>
              <a:defRPr/>
            </a:pPr>
            <a:fld id="{4F29D84A-3855-4151-90BA-B1053AB414C9}"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4"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3"/>
          <p:cNvSpPr>
            <a:spLocks noGrp="1" noChangeArrowheads="1"/>
          </p:cNvSpPr>
          <p:nvPr>
            <p:ph type="sldNum" sz="quarter" idx="12"/>
          </p:nvPr>
        </p:nvSpPr>
        <p:spPr/>
        <p:txBody>
          <a:bodyPr/>
          <a:lstStyle>
            <a:lvl1pPr>
              <a:defRPr/>
            </a:lvl1pPr>
          </a:lstStyle>
          <a:p>
            <a:pPr>
              <a:defRPr/>
            </a:pPr>
            <a:fld id="{7BFC04D6-10AB-4476-8FC8-1B77A0D61BE0}"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3"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3"/>
          <p:cNvSpPr>
            <a:spLocks noGrp="1" noChangeArrowheads="1"/>
          </p:cNvSpPr>
          <p:nvPr>
            <p:ph type="sldNum" sz="quarter" idx="12"/>
          </p:nvPr>
        </p:nvSpPr>
        <p:spPr/>
        <p:txBody>
          <a:bodyPr/>
          <a:lstStyle>
            <a:lvl1pPr>
              <a:defRPr/>
            </a:lvl1pPr>
          </a:lstStyle>
          <a:p>
            <a:pPr>
              <a:defRPr/>
            </a:pPr>
            <a:fld id="{CC29598F-066B-4B82-A59E-4AA5DB383962}"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B5CE0849-59AF-4231-83C5-EF35337DA0FF}"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p:txBody>
          <a:bodyPr/>
          <a:lstStyle>
            <a:lvl1pPr>
              <a:defRPr/>
            </a:lvl1pPr>
          </a:lstStyle>
          <a:p>
            <a:pPr>
              <a:defRPr/>
            </a:pPr>
            <a:fld id="{21DBD332-98BF-4C10-91D0-7AF22094DD20}"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p:txBody>
          <a:bodyPr/>
          <a:lstStyle>
            <a:lvl1pPr>
              <a:defRPr/>
            </a:lvl1pPr>
          </a:lstStyle>
          <a:p>
            <a:pPr>
              <a:defRPr/>
            </a:pPr>
            <a:fld id="{EE8D9C59-83E9-4653-8214-7B294722C8F8}"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p:txBody>
          <a:bodyPr/>
          <a:lstStyle>
            <a:lvl1pPr>
              <a:defRPr/>
            </a:lvl1pPr>
          </a:lstStyle>
          <a:p>
            <a:pPr>
              <a:defRPr/>
            </a:pPr>
            <a:fld id="{340B91F4-072A-4E6C-A134-D9D8B8FA3BFC}"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1"/>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2"/>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p:txBody>
          <a:bodyPr/>
          <a:lstStyle>
            <a:lvl1pPr>
              <a:defRPr/>
            </a:lvl1pPr>
          </a:lstStyle>
          <a:p>
            <a:pPr>
              <a:defRPr/>
            </a:pPr>
            <a:fld id="{480AD6D7-CCBC-461F-91B5-0A9C217FF013}"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0906CCB8-5664-4D52-BFB9-FF3A13DE6731}"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4EB31012-CDDC-40EB-9723-654CF723D2C5}"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E004F281-686D-4D87-ABA0-9F5084B8634B}"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4971385D-4B64-4E04-B79B-92614ECEF56F}"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AD2E20C4-C953-4082-91F3-A53861130EC4}"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2C916FBA-0F73-4A77-A41B-C7450A457E82}"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等线" panose="02010600030101010101" pitchFamily="2" charset="-122"/>
              </a:defRPr>
            </a:lvl1pPr>
          </a:lstStyle>
          <a:p>
            <a:pPr>
              <a:defRPr/>
            </a:pPr>
            <a:endParaRPr lang="zh-CN" altLang="en-US"/>
          </a:p>
        </p:txBody>
      </p:sp>
      <p:sp>
        <p:nvSpPr>
          <p:cNvPr id="1029"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等线" panose="02010600030101010101" pitchFamily="2" charset="-122"/>
              </a:defRPr>
            </a:lvl1pPr>
          </a:lstStyle>
          <a:p>
            <a:pPr>
              <a:defRPr/>
            </a:pPr>
            <a:endParaRPr lang="zh-CN" altLang="en-US"/>
          </a:p>
        </p:txBody>
      </p:sp>
      <p:sp>
        <p:nvSpPr>
          <p:cNvPr id="1030"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ea typeface="等线" panose="02010600030101010101" pitchFamily="2" charset="-122"/>
              </a:defRPr>
            </a:lvl1pPr>
          </a:lstStyle>
          <a:p>
            <a:pPr>
              <a:defRPr/>
            </a:pPr>
            <a:fld id="{A9EC3484-E80C-419A-A327-8FF2C01DA9B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205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7" name="Date Placeholder 1"/>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等线" panose="02010600030101010101" pitchFamily="2" charset="-122"/>
              </a:defRPr>
            </a:lvl1pPr>
          </a:lstStyle>
          <a:p>
            <a:pPr>
              <a:defRPr/>
            </a:pPr>
            <a:endParaRPr lang="zh-CN" altLang="en-US"/>
          </a:p>
        </p:txBody>
      </p:sp>
      <p:sp>
        <p:nvSpPr>
          <p:cNvPr id="3078" name="Footer Placeholder 2"/>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等线" panose="02010600030101010101" pitchFamily="2" charset="-122"/>
              </a:defRPr>
            </a:lvl1pPr>
          </a:lstStyle>
          <a:p>
            <a:pPr>
              <a:defRPr/>
            </a:pPr>
            <a:endParaRPr lang="zh-CN" altLang="en-US"/>
          </a:p>
        </p:txBody>
      </p:sp>
      <p:sp>
        <p:nvSpPr>
          <p:cNvPr id="3079" name="Slide Number Placeholder 3"/>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ea typeface="等线" panose="02010600030101010101" pitchFamily="2" charset="-122"/>
              </a:defRPr>
            </a:lvl1pPr>
          </a:lstStyle>
          <a:p>
            <a:pPr>
              <a:defRPr/>
            </a:pPr>
            <a:fld id="{6E488C92-068A-45A4-846C-5A2D8CEA7EDB}"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1" name="Date Placeholder 1"/>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等线" panose="02010600030101010101" pitchFamily="2" charset="-122"/>
              </a:defRPr>
            </a:lvl1pPr>
          </a:lstStyle>
          <a:p>
            <a:pPr>
              <a:defRPr/>
            </a:pPr>
            <a:endParaRPr lang="zh-CN" altLang="en-US"/>
          </a:p>
        </p:txBody>
      </p:sp>
      <p:sp>
        <p:nvSpPr>
          <p:cNvPr id="4102" name="Footer Placeholder 2"/>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等线" panose="02010600030101010101" pitchFamily="2" charset="-122"/>
              </a:defRPr>
            </a:lvl1pPr>
          </a:lstStyle>
          <a:p>
            <a:pPr>
              <a:defRPr/>
            </a:pPr>
            <a:endParaRPr lang="zh-CN" altLang="en-US"/>
          </a:p>
        </p:txBody>
      </p:sp>
      <p:sp>
        <p:nvSpPr>
          <p:cNvPr id="4103" name="Slide Number Placeholder 3"/>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ea typeface="等线" panose="02010600030101010101" pitchFamily="2" charset="-122"/>
              </a:defRPr>
            </a:lvl1pPr>
          </a:lstStyle>
          <a:p>
            <a:pPr>
              <a:defRPr/>
            </a:pPr>
            <a:fld id="{C64608ED-D453-4E91-9024-407E828D798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6.GIF"/><Relationship Id="rId3" Type="http://schemas.openxmlformats.org/officeDocument/2006/relationships/image" Target="../media/image51.GIF"/><Relationship Id="rId7" Type="http://schemas.openxmlformats.org/officeDocument/2006/relationships/image" Target="../media/image55.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54.GIF"/><Relationship Id="rId5" Type="http://schemas.openxmlformats.org/officeDocument/2006/relationships/image" Target="../media/image53.jpeg"/><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GIF"/><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chart" Target="../charts/chart2.xml"/><Relationship Id="rId10" Type="http://schemas.microsoft.com/office/2007/relationships/diagramDrawing" Target="../diagrams/drawing1.xml"/><Relationship Id="rId4" Type="http://schemas.openxmlformats.org/officeDocument/2006/relationships/chart" Target="../charts/chart1.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GIF"/><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GIF"/><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GIF"/><Relationship Id="rId7" Type="http://schemas.openxmlformats.org/officeDocument/2006/relationships/image" Target="../media/image24.png"/><Relationship Id="rId12" Type="http://schemas.openxmlformats.org/officeDocument/2006/relationships/hyperlink" Target="1.mp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GIF"/><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GIF"/><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GIF"/><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E:\科研招聘H5\084433fix1ehrz110d7p7s.jpg"/>
          <p:cNvPicPr>
            <a:picLocks noChangeAspect="1" noChangeArrowheads="1"/>
          </p:cNvPicPr>
          <p:nvPr/>
        </p:nvPicPr>
        <p:blipFill>
          <a:blip r:embed="rId3"/>
          <a:srcRect b="10000"/>
          <a:stretch>
            <a:fillRect/>
          </a:stretch>
        </p:blipFill>
        <p:spPr bwMode="auto">
          <a:xfrm>
            <a:off x="0" y="0"/>
            <a:ext cx="12192000" cy="6858000"/>
          </a:xfrm>
          <a:prstGeom prst="rect">
            <a:avLst/>
          </a:prstGeom>
          <a:noFill/>
        </p:spPr>
      </p:pic>
      <p:sp>
        <p:nvSpPr>
          <p:cNvPr id="10" name="矩形 9"/>
          <p:cNvSpPr/>
          <p:nvPr/>
        </p:nvSpPr>
        <p:spPr>
          <a:xfrm>
            <a:off x="0" y="0"/>
            <a:ext cx="12192000" cy="6858001"/>
          </a:xfrm>
          <a:prstGeom prst="rect">
            <a:avLst/>
          </a:prstGeom>
          <a:solidFill>
            <a:schemeClr val="accent1">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411" name="文本框 48"/>
          <p:cNvSpPr txBox="1">
            <a:spLocks noChangeArrowheads="1"/>
          </p:cNvSpPr>
          <p:nvPr/>
        </p:nvSpPr>
        <p:spPr bwMode="auto">
          <a:xfrm>
            <a:off x="2630024" y="3745364"/>
            <a:ext cx="693195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endParaRPr lang="en-US" altLang="zh-CN" sz="16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914400" eaLnBrk="1" hangingPunct="1">
              <a:lnSpc>
                <a:spcPct val="150000"/>
              </a:lnSpc>
              <a:spcBef>
                <a:spcPct val="0"/>
              </a:spcBef>
              <a:buFontTx/>
              <a:buNone/>
            </a:pPr>
            <a:endParaRPr lang="en-US" altLang="zh-CN" sz="16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914400" eaLnBrk="1" hangingPunct="1">
              <a:lnSpc>
                <a:spcPct val="150000"/>
              </a:lnSpc>
              <a:spcBef>
                <a:spcPct val="0"/>
              </a:spcBef>
              <a:buFontTx/>
              <a:buNone/>
            </a:pPr>
            <a:r>
              <a:rPr lang="en-US" altLang="zh-CN"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Zhilun</a:t>
            </a:r>
            <a:r>
              <a:rPr lang="zh-CN" altLang="en-US"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Allen</a:t>
            </a:r>
            <a:r>
              <a:rPr lang="zh-CN" altLang="en-US"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Jiao</a:t>
            </a:r>
            <a:r>
              <a:rPr lang="zh-CN" altLang="en-US"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en-US" altLang="zh-CN"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914400" eaLnBrk="1" hangingPunct="1">
              <a:lnSpc>
                <a:spcPct val="150000"/>
              </a:lnSpc>
              <a:spcBef>
                <a:spcPct val="0"/>
              </a:spcBef>
              <a:buFontTx/>
              <a:buNone/>
            </a:pPr>
            <a:r>
              <a:rPr lang="en-US" altLang="zh-CN"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Logistics Research Center</a:t>
            </a:r>
          </a:p>
          <a:p>
            <a:pPr algn="ctr" defTabSz="914400" eaLnBrk="1" hangingPunct="1">
              <a:lnSpc>
                <a:spcPct val="150000"/>
              </a:lnSpc>
              <a:spcBef>
                <a:spcPct val="0"/>
              </a:spcBef>
              <a:buFontTx/>
              <a:buNone/>
            </a:pPr>
            <a:r>
              <a:rPr lang="en-US" altLang="zh-CN" sz="1600" b="1" dirty="0" err="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Nankai</a:t>
            </a:r>
            <a:r>
              <a:rPr lang="en-US" altLang="zh-CN"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University                                  </a:t>
            </a:r>
          </a:p>
          <a:p>
            <a:pPr algn="ctr" defTabSz="914400" eaLnBrk="1" hangingPunct="1">
              <a:lnSpc>
                <a:spcPct val="150000"/>
              </a:lnSpc>
              <a:spcBef>
                <a:spcPct val="0"/>
              </a:spcBef>
              <a:buFont typeface="Arial" panose="020B0604020202020204" pitchFamily="34" charset="0"/>
              <a:buNone/>
            </a:pPr>
            <a:r>
              <a:rPr lang="en-US" altLang="zh-CN"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Oct. 2018</a:t>
            </a:r>
            <a:endParaRPr lang="zh-CN" altLang="en-US"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738282" y="1285860"/>
            <a:ext cx="8349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738282" y="2708920"/>
            <a:ext cx="8349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81158" y="1285859"/>
            <a:ext cx="8429684" cy="1384995"/>
          </a:xfrm>
          <a:prstGeom prst="rect">
            <a:avLst/>
          </a:prstGeom>
          <a:noFill/>
        </p:spPr>
        <p:txBody>
          <a:bodyPr wrap="square" rtlCol="0">
            <a:spAutoFit/>
          </a:bodyPr>
          <a:lstStyle/>
          <a:p>
            <a:pPr algn="ctr"/>
            <a:r>
              <a:rPr lang="en-US" altLang="zh-CN" sz="2800" b="1" spc="6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Internet </a:t>
            </a:r>
            <a:r>
              <a:rPr lang="en-US" altLang="zh-CN" sz="2800" b="1" spc="6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Revolution </a:t>
            </a:r>
            <a:r>
              <a:rPr lang="en-US" altLang="zh-CN" sz="2800" b="1" spc="6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in China: Innovation on </a:t>
            </a:r>
            <a:r>
              <a:rPr lang="en-US" altLang="zh-CN" sz="2800" b="1" spc="6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E-commerce Logistics Business Models</a:t>
            </a:r>
            <a:endParaRPr lang="en-US" altLang="zh-CN" sz="2400" b="1" spc="6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timg-(3).gif"/>
          <p:cNvPicPr>
            <a:picLocks noChangeAspect="1"/>
          </p:cNvPicPr>
          <p:nvPr/>
        </p:nvPicPr>
        <p:blipFill>
          <a:blip r:embed="rId2">
            <a:lum/>
          </a:blip>
          <a:srcRect l="33783" t="40531" r="-5498" b="51918"/>
          <a:stretch>
            <a:fillRect/>
          </a:stretch>
        </p:blipFill>
        <p:spPr>
          <a:xfrm>
            <a:off x="0" y="-23877"/>
            <a:ext cx="4079776" cy="642919"/>
          </a:xfrm>
          <a:prstGeom prst="rect">
            <a:avLst/>
          </a:prstGeom>
        </p:spPr>
      </p:pic>
      <p:sp>
        <p:nvSpPr>
          <p:cNvPr id="8" name="矩形 7"/>
          <p:cNvSpPr/>
          <p:nvPr/>
        </p:nvSpPr>
        <p:spPr>
          <a:xfrm>
            <a:off x="3994323" y="159282"/>
            <a:ext cx="8101965" cy="368300"/>
          </a:xfrm>
          <a:prstGeom prst="rect">
            <a:avLst/>
          </a:prstGeom>
        </p:spPr>
        <p:txBody>
          <a:bodyPr wrap="none">
            <a:spAutoFit/>
          </a:bodyPr>
          <a:lstStyle/>
          <a:p>
            <a:r>
              <a:rPr lang="en-US" altLang="zh-CN" sz="1800" b="1" spc="30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rPr>
              <a:t>Use new technologies to expand service capabilities</a:t>
            </a:r>
          </a:p>
        </p:txBody>
      </p:sp>
      <p:sp>
        <p:nvSpPr>
          <p:cNvPr id="10" name="矩形 9"/>
          <p:cNvSpPr/>
          <p:nvPr/>
        </p:nvSpPr>
        <p:spPr>
          <a:xfrm>
            <a:off x="254175" y="908720"/>
            <a:ext cx="5859353" cy="5416868"/>
          </a:xfrm>
          <a:prstGeom prst="rect">
            <a:avLst/>
          </a:prstGeom>
        </p:spPr>
        <p:txBody>
          <a:bodyPr wrap="square">
            <a:spAutoFit/>
          </a:bodyPr>
          <a:lstStyle/>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latin typeface="微软雅黑" panose="020B0503020204020204" pitchFamily="34" charset="-122"/>
                <a:ea typeface="微软雅黑" panose="020B0503020204020204" pitchFamily="34" charset="-122"/>
                <a:cs typeface="Arial Unicode MS" panose="020B0604020202020204" pitchFamily="34" charset="-122"/>
              </a:rPr>
              <a:t>Specific business model</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Use of unmanned equipment to enhance express logistics service capabilities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Unmanned storehouse, UAV and other unmanned vehicles</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Market drivers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Development of Internet, Big Data and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AI technology</a:t>
            </a:r>
            <a:endParaRPr lang="en-US" altLang="zh-CN" sz="1200" dirty="0">
              <a:latin typeface="微软雅黑" panose="020B0503020204020204" pitchFamily="34" charset="-122"/>
              <a:ea typeface="微软雅黑" panose="020B0503020204020204" pitchFamily="34" charset="-122"/>
              <a:cs typeface="Arial Unicode MS" panose="020B0604020202020204" pitchFamily="34" charset="-122"/>
            </a:endParaRP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Competition</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The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demand of rapid parcel delivery in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complicated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geographic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and backward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infrastructural conditions</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Status </a:t>
            </a: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and trends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Unmanned warehouse technology is quite mature. JD and </a:t>
            </a:r>
            <a:r>
              <a:rPr lang="en-US" altLang="zh-CN" sz="1200" dirty="0" err="1">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Cainiao</a:t>
            </a: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 have already started using it.</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UAV logistics is still under implementation. The government is formulating some policies and standards regarding this matter. Some companies such as SF Express and JD have started trial operations in remote areas with poor road conditions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Distribution on unmanned vehicles is still under testing. Regulations and policies for their urban operation are not available yet. Alibaba, JD, Suning as well as other enterprises have already invested in unmanned vehicles technology.</a:t>
            </a:r>
            <a:endPar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24" name="Picture 7" descr="https://timgsa.baidu.com/timg?image&amp;quality=80&amp;size=b9999_10000&amp;sec=1511366146223&amp;di=936e544936213a3fa83c02d756dcb385&amp;imgtype=0&amp;src=http%3A%2F%2F5b0988e595225.cdn.sohucs.com%2Fimages%2F20170619%2Fb3a812d1e0cb44e4808eeb40ce009254.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982" y="937582"/>
            <a:ext cx="2422268" cy="1516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t="15636" b="6909"/>
          <a:stretch>
            <a:fillRect/>
          </a:stretch>
        </p:blipFill>
        <p:spPr>
          <a:xfrm>
            <a:off x="6665750" y="2845469"/>
            <a:ext cx="2141425" cy="1368762"/>
          </a:xfrm>
          <a:prstGeom prst="rect">
            <a:avLst/>
          </a:prstGeom>
          <a:ln>
            <a:noFill/>
          </a:ln>
          <a:effectLst>
            <a:softEdge rad="112500"/>
          </a:effectLst>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4121" y="4694683"/>
            <a:ext cx="2153848" cy="1222720"/>
          </a:xfrm>
          <a:prstGeom prst="rect">
            <a:avLst/>
          </a:prstGeom>
          <a:ln>
            <a:noFill/>
          </a:ln>
          <a:effectLst>
            <a:softEdge rad="112500"/>
          </a:effectLst>
        </p:spPr>
      </p:pic>
      <p:pic>
        <p:nvPicPr>
          <p:cNvPr id="30" name="图片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3624" y="2852936"/>
            <a:ext cx="2328626" cy="1368762"/>
          </a:xfrm>
          <a:prstGeom prst="rect">
            <a:avLst/>
          </a:prstGeom>
          <a:ln>
            <a:noFill/>
          </a:ln>
          <a:effectLst>
            <a:softEdge rad="112500"/>
          </a:effectLst>
        </p:spPr>
      </p:pic>
      <p:sp>
        <p:nvSpPr>
          <p:cNvPr id="31" name="矩形 30"/>
          <p:cNvSpPr/>
          <p:nvPr/>
        </p:nvSpPr>
        <p:spPr>
          <a:xfrm>
            <a:off x="6946894" y="4247609"/>
            <a:ext cx="2075443" cy="568325"/>
          </a:xfrm>
          <a:prstGeom prst="rect">
            <a:avLst/>
          </a:prstGeom>
        </p:spPr>
        <p:txBody>
          <a:bodyPr wrap="square">
            <a:spAutoFit/>
          </a:bodyPr>
          <a:lstStyle/>
          <a:p>
            <a:pPr algn="just">
              <a:spcBef>
                <a:spcPts val="600"/>
              </a:spcBef>
              <a:spcAft>
                <a:spcPts val="600"/>
              </a:spcAft>
              <a:buClr>
                <a:schemeClr val="bg2">
                  <a:lumMod val="50000"/>
                </a:schemeClr>
              </a:buClr>
              <a:buSzPct val="80000"/>
              <a:defRPr/>
            </a:pPr>
            <a:r>
              <a:rPr lang="en-US" altLang="zh-CN" sz="9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Airspace surveying and mapping</a:t>
            </a:r>
            <a:endPar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a:p>
            <a:pPr algn="just">
              <a:spcBef>
                <a:spcPts val="600"/>
              </a:spcBef>
              <a:spcAft>
                <a:spcPts val="600"/>
              </a:spcAft>
              <a:buClr>
                <a:schemeClr val="bg2">
                  <a:lumMod val="50000"/>
                </a:schemeClr>
              </a:buClr>
              <a:buSzPct val="80000"/>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sp>
        <p:nvSpPr>
          <p:cNvPr id="32" name="矩形 31"/>
          <p:cNvSpPr/>
          <p:nvPr/>
        </p:nvSpPr>
        <p:spPr>
          <a:xfrm>
            <a:off x="9747329" y="4221698"/>
            <a:ext cx="1501216" cy="368300"/>
          </a:xfrm>
          <a:prstGeom prst="rect">
            <a:avLst/>
          </a:prstGeom>
        </p:spPr>
        <p:txBody>
          <a:bodyPr wrap="square">
            <a:spAutoFit/>
          </a:bodyPr>
          <a:lstStyle/>
          <a:p>
            <a:pPr algn="just">
              <a:spcBef>
                <a:spcPts val="600"/>
              </a:spcBef>
              <a:spcAft>
                <a:spcPts val="600"/>
              </a:spcAft>
              <a:buClr>
                <a:schemeClr val="bg2">
                  <a:lumMod val="50000"/>
                </a:schemeClr>
              </a:buClr>
              <a:buSzPct val="80000"/>
              <a:defRPr/>
            </a:pPr>
            <a:r>
              <a:rPr lang="en-US" sz="9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Use of UAV in aerial surveillance </a:t>
            </a:r>
          </a:p>
        </p:txBody>
      </p:sp>
      <p:sp>
        <p:nvSpPr>
          <p:cNvPr id="33" name="矩形 32"/>
          <p:cNvSpPr/>
          <p:nvPr/>
        </p:nvSpPr>
        <p:spPr>
          <a:xfrm>
            <a:off x="9779513" y="5932755"/>
            <a:ext cx="1530490" cy="245110"/>
          </a:xfrm>
          <a:prstGeom prst="rect">
            <a:avLst/>
          </a:prstGeom>
        </p:spPr>
        <p:txBody>
          <a:bodyPr wrap="square">
            <a:spAutoFit/>
          </a:bodyPr>
          <a:lstStyle/>
          <a:p>
            <a:pPr algn="just">
              <a:spcBef>
                <a:spcPts val="600"/>
              </a:spcBef>
              <a:spcAft>
                <a:spcPts val="600"/>
              </a:spcAft>
              <a:buClr>
                <a:schemeClr val="bg2">
                  <a:lumMod val="50000"/>
                </a:schemeClr>
              </a:buClr>
              <a:buSzPct val="80000"/>
              <a:defRPr/>
            </a:pPr>
            <a:r>
              <a:rPr lang="en-US" sz="10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Delivery facilities</a:t>
            </a:r>
          </a:p>
        </p:txBody>
      </p:sp>
      <p:sp>
        <p:nvSpPr>
          <p:cNvPr id="34" name="矩形 33"/>
          <p:cNvSpPr/>
          <p:nvPr/>
        </p:nvSpPr>
        <p:spPr>
          <a:xfrm>
            <a:off x="6906991" y="5951640"/>
            <a:ext cx="1624305" cy="398780"/>
          </a:xfrm>
          <a:prstGeom prst="rect">
            <a:avLst/>
          </a:prstGeom>
        </p:spPr>
        <p:txBody>
          <a:bodyPr wrap="square">
            <a:spAutoFit/>
          </a:bodyPr>
          <a:lstStyle/>
          <a:p>
            <a:pPr algn="just">
              <a:spcBef>
                <a:spcPts val="600"/>
              </a:spcBef>
              <a:spcAft>
                <a:spcPts val="600"/>
              </a:spcAft>
              <a:buClr>
                <a:schemeClr val="bg2">
                  <a:lumMod val="50000"/>
                </a:schemeClr>
              </a:buClr>
              <a:buSzPct val="80000"/>
              <a:defRPr/>
            </a:pPr>
            <a:r>
              <a:rPr lang="en-US" altLang="zh-CN" sz="10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Airspace application and electronic fence </a:t>
            </a:r>
          </a:p>
        </p:txBody>
      </p:sp>
      <p:pic>
        <p:nvPicPr>
          <p:cNvPr id="35" name="图片 34" descr="图片包含 天空, 地面, 户外, 红色&#10;&#10;已生成极高可信度的说明"/>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7901" y="4652586"/>
            <a:ext cx="2294349" cy="1215139"/>
          </a:xfrm>
          <a:prstGeom prst="rect">
            <a:avLst/>
          </a:prstGeom>
          <a:ln>
            <a:noFill/>
          </a:ln>
          <a:effectLst>
            <a:softEdge rad="112500"/>
          </a:effectLst>
        </p:spPr>
      </p:pic>
      <p:pic>
        <p:nvPicPr>
          <p:cNvPr id="37" name="图片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1176" y="937582"/>
            <a:ext cx="2521161" cy="1455817"/>
          </a:xfrm>
          <a:prstGeom prst="rect">
            <a:avLst/>
          </a:prstGeom>
          <a:ln>
            <a:noFill/>
          </a:ln>
          <a:effectLst>
            <a:softEdge rad="112500"/>
          </a:effectLst>
        </p:spPr>
      </p:pic>
      <p:sp>
        <p:nvSpPr>
          <p:cNvPr id="16" name="TextBox 5"/>
          <p:cNvSpPr txBox="1"/>
          <p:nvPr/>
        </p:nvSpPr>
        <p:spPr>
          <a:xfrm>
            <a:off x="191344" y="-10508"/>
            <a:ext cx="3024336" cy="523220"/>
          </a:xfrm>
          <a:prstGeom prst="rect">
            <a:avLst/>
          </a:prstGeom>
          <a:noFill/>
        </p:spPr>
        <p:txBody>
          <a:bodyPr wrap="square" rtlCol="0">
            <a:spAutoFit/>
          </a:bodyPr>
          <a:lstStyle/>
          <a:p>
            <a:r>
              <a:rPr lang="en-US" altLang="zh-CN" sz="28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Business </a:t>
            </a:r>
            <a:r>
              <a:rPr lang="en-US" altLang="zh-CN" sz="2800" b="1" kern="0" dirty="0" smtClean="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Model</a:t>
            </a:r>
            <a:endParaRPr lang="zh-CN" altLang="en-US" sz="24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3).gif"/>
          <p:cNvPicPr>
            <a:picLocks noChangeAspect="1"/>
          </p:cNvPicPr>
          <p:nvPr/>
        </p:nvPicPr>
        <p:blipFill>
          <a:blip r:embed="rId3">
            <a:lum/>
          </a:blip>
          <a:srcRect l="33783" t="40531" r="-5498" b="51918"/>
          <a:stretch>
            <a:fillRect/>
          </a:stretch>
        </p:blipFill>
        <p:spPr>
          <a:xfrm>
            <a:off x="1" y="-27384"/>
            <a:ext cx="3071664" cy="642919"/>
          </a:xfrm>
          <a:prstGeom prst="rect">
            <a:avLst/>
          </a:prstGeom>
        </p:spPr>
      </p:pic>
      <p:sp>
        <p:nvSpPr>
          <p:cNvPr id="3" name="TextBox 5"/>
          <p:cNvSpPr txBox="1"/>
          <p:nvPr/>
        </p:nvSpPr>
        <p:spPr>
          <a:xfrm>
            <a:off x="119336" y="57665"/>
            <a:ext cx="2232248" cy="461665"/>
          </a:xfrm>
          <a:prstGeom prst="rect">
            <a:avLst/>
          </a:prstGeom>
          <a:noFill/>
        </p:spPr>
        <p:txBody>
          <a:bodyPr wrap="square" rtlCol="0">
            <a:spAutoFit/>
          </a:bodyPr>
          <a:lstStyle/>
          <a:p>
            <a:r>
              <a:rPr lang="en-US" altLang="zh-CN" sz="2400" b="1" spc="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Summary</a:t>
            </a:r>
            <a:endParaRPr lang="zh-CN" altLang="en-US" sz="2400" b="1" spc="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 name="组合 5"/>
          <p:cNvGrpSpPr/>
          <p:nvPr/>
        </p:nvGrpSpPr>
        <p:grpSpPr>
          <a:xfrm>
            <a:off x="767408" y="1484784"/>
            <a:ext cx="10369152" cy="3560333"/>
            <a:chOff x="1742629" y="1556792"/>
            <a:chExt cx="8064500" cy="3251200"/>
          </a:xfrm>
        </p:grpSpPr>
        <p:sp>
          <p:nvSpPr>
            <p:cNvPr id="7" name="Oval 2"/>
            <p:cNvSpPr>
              <a:spLocks noChangeArrowheads="1"/>
            </p:cNvSpPr>
            <p:nvPr/>
          </p:nvSpPr>
          <p:spPr bwMode="auto">
            <a:xfrm>
              <a:off x="5139879" y="2545805"/>
              <a:ext cx="1273175" cy="1273175"/>
            </a:xfrm>
            <a:prstGeom prst="ellipse">
              <a:avLst/>
            </a:prstGeom>
            <a:solidFill>
              <a:srgbClr val="FCFCFC"/>
            </a:solidFill>
            <a:ln w="6350">
              <a:solidFill>
                <a:schemeClr val="accent1">
                  <a:lumMod val="75000"/>
                </a:schemeClr>
              </a:solidFill>
              <a:round/>
            </a:ln>
            <a:effectLst/>
          </p:spPr>
          <p:txBody>
            <a:bodyPr wrap="none" lIns="0" tIns="0" rIns="0" bIns="0" anchor="ctr"/>
            <a:lstStyle/>
            <a:p>
              <a:endParaRPr lang="zh-CN" altLang="en-US"/>
            </a:p>
          </p:txBody>
        </p:sp>
        <p:sp>
          <p:nvSpPr>
            <p:cNvPr id="8" name="Freeform 4"/>
            <p:cNvSpPr/>
            <p:nvPr/>
          </p:nvSpPr>
          <p:spPr bwMode="auto">
            <a:xfrm>
              <a:off x="5309741" y="2914105"/>
              <a:ext cx="930275" cy="536575"/>
            </a:xfrm>
            <a:custGeom>
              <a:avLst/>
              <a:gdLst>
                <a:gd name="T0" fmla="*/ 0 w 2474"/>
                <a:gd name="T1" fmla="*/ 429 h 852"/>
                <a:gd name="T2" fmla="*/ 133 w 2474"/>
                <a:gd name="T3" fmla="*/ 429 h 852"/>
                <a:gd name="T4" fmla="*/ 133 w 2474"/>
                <a:gd name="T5" fmla="*/ 268 h 852"/>
                <a:gd name="T6" fmla="*/ 313 w 2474"/>
                <a:gd name="T7" fmla="*/ 579 h 852"/>
                <a:gd name="T8" fmla="*/ 313 w 2474"/>
                <a:gd name="T9" fmla="*/ 113 h 852"/>
                <a:gd name="T10" fmla="*/ 740 w 2474"/>
                <a:gd name="T11" fmla="*/ 852 h 852"/>
                <a:gd name="T12" fmla="*/ 740 w 2474"/>
                <a:gd name="T13" fmla="*/ 268 h 852"/>
                <a:gd name="T14" fmla="*/ 920 w 2474"/>
                <a:gd name="T15" fmla="*/ 579 h 852"/>
                <a:gd name="T16" fmla="*/ 920 w 2474"/>
                <a:gd name="T17" fmla="*/ 0 h 852"/>
                <a:gd name="T18" fmla="*/ 1409 w 2474"/>
                <a:gd name="T19" fmla="*/ 847 h 852"/>
                <a:gd name="T20" fmla="*/ 1409 w 2474"/>
                <a:gd name="T21" fmla="*/ 268 h 852"/>
                <a:gd name="T22" fmla="*/ 1589 w 2474"/>
                <a:gd name="T23" fmla="*/ 579 h 852"/>
                <a:gd name="T24" fmla="*/ 1589 w 2474"/>
                <a:gd name="T25" fmla="*/ 113 h 852"/>
                <a:gd name="T26" fmla="*/ 2013 w 2474"/>
                <a:gd name="T27" fmla="*/ 847 h 852"/>
                <a:gd name="T28" fmla="*/ 2013 w 2474"/>
                <a:gd name="T29" fmla="*/ 0 h 852"/>
                <a:gd name="T30" fmla="*/ 2351 w 2474"/>
                <a:gd name="T31" fmla="*/ 586 h 852"/>
                <a:gd name="T32" fmla="*/ 2351 w 2474"/>
                <a:gd name="T33" fmla="*/ 429 h 852"/>
                <a:gd name="T34" fmla="*/ 2474 w 2474"/>
                <a:gd name="T35" fmla="*/ 429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4" h="852">
                  <a:moveTo>
                    <a:pt x="0" y="429"/>
                  </a:moveTo>
                  <a:lnTo>
                    <a:pt x="133" y="429"/>
                  </a:lnTo>
                  <a:lnTo>
                    <a:pt x="133" y="268"/>
                  </a:lnTo>
                  <a:lnTo>
                    <a:pt x="313" y="579"/>
                  </a:lnTo>
                  <a:lnTo>
                    <a:pt x="313" y="113"/>
                  </a:lnTo>
                  <a:lnTo>
                    <a:pt x="740" y="852"/>
                  </a:lnTo>
                  <a:lnTo>
                    <a:pt x="740" y="268"/>
                  </a:lnTo>
                  <a:lnTo>
                    <a:pt x="920" y="579"/>
                  </a:lnTo>
                  <a:lnTo>
                    <a:pt x="920" y="0"/>
                  </a:lnTo>
                  <a:lnTo>
                    <a:pt x="1409" y="847"/>
                  </a:lnTo>
                  <a:lnTo>
                    <a:pt x="1409" y="268"/>
                  </a:lnTo>
                  <a:lnTo>
                    <a:pt x="1589" y="579"/>
                  </a:lnTo>
                  <a:lnTo>
                    <a:pt x="1589" y="113"/>
                  </a:lnTo>
                  <a:lnTo>
                    <a:pt x="2013" y="847"/>
                  </a:lnTo>
                  <a:lnTo>
                    <a:pt x="2013" y="0"/>
                  </a:lnTo>
                  <a:lnTo>
                    <a:pt x="2351" y="586"/>
                  </a:lnTo>
                  <a:lnTo>
                    <a:pt x="2351" y="429"/>
                  </a:lnTo>
                  <a:lnTo>
                    <a:pt x="2474" y="429"/>
                  </a:lnTo>
                </a:path>
              </a:pathLst>
            </a:custGeom>
            <a:noFill/>
            <a:ln w="22225" cap="flat" cmpd="sng">
              <a:solidFill>
                <a:schemeClr val="accent1">
                  <a:lumMod val="75000"/>
                </a:schemeClr>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9" name="Freeform 5"/>
            <p:cNvSpPr/>
            <p:nvPr/>
          </p:nvSpPr>
          <p:spPr bwMode="auto">
            <a:xfrm>
              <a:off x="1742629" y="1556792"/>
              <a:ext cx="3567112" cy="3251200"/>
            </a:xfrm>
            <a:custGeom>
              <a:avLst/>
              <a:gdLst>
                <a:gd name="T0" fmla="*/ 0 w 795"/>
                <a:gd name="T1" fmla="*/ 0 h 375"/>
                <a:gd name="T2" fmla="*/ 649 w 795"/>
                <a:gd name="T3" fmla="*/ 0 h 375"/>
                <a:gd name="T4" fmla="*/ 795 w 795"/>
                <a:gd name="T5" fmla="*/ 189 h 375"/>
                <a:gd name="T6" fmla="*/ 649 w 795"/>
                <a:gd name="T7" fmla="*/ 375 h 375"/>
              </a:gdLst>
              <a:ahLst/>
              <a:cxnLst>
                <a:cxn ang="0">
                  <a:pos x="T0" y="T1"/>
                </a:cxn>
                <a:cxn ang="0">
                  <a:pos x="T2" y="T3"/>
                </a:cxn>
                <a:cxn ang="0">
                  <a:pos x="T4" y="T5"/>
                </a:cxn>
                <a:cxn ang="0">
                  <a:pos x="T6" y="T7"/>
                </a:cxn>
              </a:cxnLst>
              <a:rect l="0" t="0" r="r" b="b"/>
              <a:pathLst>
                <a:path w="795" h="375">
                  <a:moveTo>
                    <a:pt x="0" y="0"/>
                  </a:moveTo>
                  <a:lnTo>
                    <a:pt x="649" y="0"/>
                  </a:lnTo>
                  <a:lnTo>
                    <a:pt x="795" y="189"/>
                  </a:lnTo>
                  <a:lnTo>
                    <a:pt x="649" y="375"/>
                  </a:lnTo>
                </a:path>
              </a:pathLst>
            </a:custGeom>
            <a:noFill/>
            <a:ln w="22225" cap="flat" cmpd="sng">
              <a:solidFill>
                <a:schemeClr val="accent1">
                  <a:lumMod val="75000"/>
                </a:schemeClr>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zh-CN" altLang="en-US"/>
            </a:p>
          </p:txBody>
        </p:sp>
        <p:sp>
          <p:nvSpPr>
            <p:cNvPr id="10" name="Freeform 6"/>
            <p:cNvSpPr/>
            <p:nvPr/>
          </p:nvSpPr>
          <p:spPr bwMode="auto">
            <a:xfrm flipH="1">
              <a:off x="6240016" y="1556792"/>
              <a:ext cx="3567113" cy="3251200"/>
            </a:xfrm>
            <a:custGeom>
              <a:avLst/>
              <a:gdLst>
                <a:gd name="T0" fmla="*/ 0 w 795"/>
                <a:gd name="T1" fmla="*/ 0 h 375"/>
                <a:gd name="T2" fmla="*/ 649 w 795"/>
                <a:gd name="T3" fmla="*/ 0 h 375"/>
                <a:gd name="T4" fmla="*/ 795 w 795"/>
                <a:gd name="T5" fmla="*/ 189 h 375"/>
                <a:gd name="T6" fmla="*/ 649 w 795"/>
                <a:gd name="T7" fmla="*/ 375 h 375"/>
              </a:gdLst>
              <a:ahLst/>
              <a:cxnLst>
                <a:cxn ang="0">
                  <a:pos x="T0" y="T1"/>
                </a:cxn>
                <a:cxn ang="0">
                  <a:pos x="T2" y="T3"/>
                </a:cxn>
                <a:cxn ang="0">
                  <a:pos x="T4" y="T5"/>
                </a:cxn>
                <a:cxn ang="0">
                  <a:pos x="T6" y="T7"/>
                </a:cxn>
              </a:cxnLst>
              <a:rect l="0" t="0" r="r" b="b"/>
              <a:pathLst>
                <a:path w="795" h="375">
                  <a:moveTo>
                    <a:pt x="0" y="0"/>
                  </a:moveTo>
                  <a:lnTo>
                    <a:pt x="649" y="0"/>
                  </a:lnTo>
                  <a:lnTo>
                    <a:pt x="795" y="189"/>
                  </a:lnTo>
                  <a:lnTo>
                    <a:pt x="649" y="375"/>
                  </a:lnTo>
                </a:path>
              </a:pathLst>
            </a:custGeom>
            <a:noFill/>
            <a:ln w="22225" cap="flat" cmpd="sng">
              <a:solidFill>
                <a:schemeClr val="accent1">
                  <a:lumMod val="75000"/>
                </a:schemeClr>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zh-CN" altLang="en-US"/>
            </a:p>
          </p:txBody>
        </p:sp>
        <p:sp>
          <p:nvSpPr>
            <p:cNvPr id="11" name="AutoShape 7"/>
            <p:cNvSpPr>
              <a:spLocks noChangeArrowheads="1"/>
            </p:cNvSpPr>
            <p:nvPr/>
          </p:nvSpPr>
          <p:spPr bwMode="auto">
            <a:xfrm>
              <a:off x="5201791" y="2922042"/>
              <a:ext cx="114300" cy="536575"/>
            </a:xfrm>
            <a:prstGeom prst="chevron">
              <a:avLst>
                <a:gd name="adj" fmla="val 100000"/>
              </a:avLst>
            </a:prstGeom>
            <a:solidFill>
              <a:schemeClr val="accent1"/>
            </a:solidFill>
            <a:ln w="25400">
              <a:solidFill>
                <a:schemeClr val="accent1">
                  <a:lumMod val="75000"/>
                </a:schemeClr>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12" name="AutoShape 8"/>
            <p:cNvSpPr>
              <a:spLocks noChangeArrowheads="1"/>
            </p:cNvSpPr>
            <p:nvPr/>
          </p:nvSpPr>
          <p:spPr bwMode="auto">
            <a:xfrm flipH="1">
              <a:off x="6233666" y="2922042"/>
              <a:ext cx="114300" cy="536575"/>
            </a:xfrm>
            <a:prstGeom prst="chevron">
              <a:avLst>
                <a:gd name="adj" fmla="val 100000"/>
              </a:avLst>
            </a:prstGeom>
            <a:solidFill>
              <a:schemeClr val="accent1"/>
            </a:solidFill>
            <a:ln w="25400">
              <a:solidFill>
                <a:schemeClr val="accent1">
                  <a:lumMod val="75000"/>
                </a:schemeClr>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grpSp>
      <p:sp>
        <p:nvSpPr>
          <p:cNvPr id="13" name="矩形 12"/>
          <p:cNvSpPr/>
          <p:nvPr/>
        </p:nvSpPr>
        <p:spPr>
          <a:xfrm>
            <a:off x="263352" y="786276"/>
            <a:ext cx="4556061" cy="737235"/>
          </a:xfrm>
          <a:prstGeom prst="rect">
            <a:avLst/>
          </a:prstGeom>
        </p:spPr>
        <p:txBody>
          <a:bodyPr wrap="square">
            <a:spAutoFit/>
          </a:bodyPr>
          <a:lstStyle/>
          <a:p>
            <a:pPr lvl="1" algn="just">
              <a:lnSpc>
                <a:spcPct val="150000"/>
              </a:lnSpc>
              <a:spcBef>
                <a:spcPts val="600"/>
              </a:spcBef>
              <a:spcAft>
                <a:spcPts val="600"/>
              </a:spcAft>
              <a:buClr>
                <a:schemeClr val="bg2">
                  <a:lumMod val="50000"/>
                </a:schemeClr>
              </a:buClr>
              <a:buSzPct val="80000"/>
              <a:defRPr/>
            </a:pPr>
            <a:r>
              <a:rPr lang="en-US" altLang="zh-CN" sz="1400" dirty="0"/>
              <a:t>Causes:</a:t>
            </a:r>
            <a:r>
              <a:rPr lang="zh-CN" altLang="en-US" sz="1400" dirty="0"/>
              <a:t> </a:t>
            </a:r>
            <a:r>
              <a:rPr lang="en-US" altLang="zh-CN" sz="1400" dirty="0"/>
              <a:t>Economic development and new technologies development</a:t>
            </a:r>
            <a:endPar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4" name="矩形 13"/>
          <p:cNvSpPr/>
          <p:nvPr/>
        </p:nvSpPr>
        <p:spPr>
          <a:xfrm>
            <a:off x="6894081" y="786276"/>
            <a:ext cx="4556062" cy="737235"/>
          </a:xfrm>
          <a:prstGeom prst="rect">
            <a:avLst/>
          </a:prstGeom>
        </p:spPr>
        <p:txBody>
          <a:bodyPr wrap="square">
            <a:spAutoFit/>
          </a:bodyPr>
          <a:lstStyle/>
          <a:p>
            <a:pPr lvl="1" algn="just">
              <a:lnSpc>
                <a:spcPct val="150000"/>
              </a:lnSpc>
              <a:spcBef>
                <a:spcPts val="600"/>
              </a:spcBef>
              <a:spcAft>
                <a:spcPts val="600"/>
              </a:spcAft>
              <a:buClr>
                <a:schemeClr val="bg2">
                  <a:lumMod val="50000"/>
                </a:schemeClr>
              </a:buClr>
              <a:buSzPct val="80000"/>
              <a:defRPr/>
            </a:pPr>
            <a:r>
              <a:rPr lang="en-US" altLang="zh-CN" sz="1400" dirty="0"/>
              <a:t>Response: Real-time transactions, payments and resource integration</a:t>
            </a:r>
            <a:endParaRPr lang="en-US" altLang="zh-CN" sz="2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5" name="矩形 14"/>
          <p:cNvSpPr/>
          <p:nvPr/>
        </p:nvSpPr>
        <p:spPr>
          <a:xfrm>
            <a:off x="707923" y="1884308"/>
            <a:ext cx="3875909" cy="3354765"/>
          </a:xfrm>
          <a:prstGeom prst="rect">
            <a:avLst/>
          </a:prstGeom>
        </p:spPr>
        <p:txBody>
          <a:bodyPr wrap="square">
            <a:spAutoFit/>
          </a:bodyPr>
          <a:lstStyle/>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The development of new technologies </a:t>
            </a:r>
            <a:r>
              <a:rPr lang="en-US" altLang="zh-CN" sz="14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inspires </a:t>
            </a: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the innovation of business models</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Online retail increases consumers demand for small-volume logistics</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Household customers </a:t>
            </a: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requires fewer logistics time and better </a:t>
            </a:r>
            <a:r>
              <a:rPr lang="en-US" altLang="zh-CN" sz="14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experience </a:t>
            </a:r>
            <a:endPar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Market </a:t>
            </a: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competition requires cost control, financing capability enhancement and service quality improvement</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endParaRPr lang="en-US" altLang="zh-CN"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6" name="矩形 15"/>
          <p:cNvSpPr/>
          <p:nvPr/>
        </p:nvSpPr>
        <p:spPr>
          <a:xfrm>
            <a:off x="7341902" y="1795750"/>
            <a:ext cx="3888432" cy="3255122"/>
          </a:xfrm>
          <a:prstGeom prst="rect">
            <a:avLst/>
          </a:prstGeom>
        </p:spPr>
        <p:txBody>
          <a:bodyPr wrap="square">
            <a:spAutoFit/>
          </a:bodyPr>
          <a:lstStyle/>
          <a:p>
            <a:pPr marL="285750" indent="-285750" algn="just">
              <a:lnSpc>
                <a:spcPct val="150000"/>
              </a:lnSpc>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Develop express delivery and instant delivery services </a:t>
            </a:r>
          </a:p>
          <a:p>
            <a:pPr marL="285750" indent="-285750" algn="just">
              <a:lnSpc>
                <a:spcPct val="150000"/>
              </a:lnSpc>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Use of crowdsourcing</a:t>
            </a:r>
          </a:p>
          <a:p>
            <a:pPr marL="285750" indent="-285750" algn="just">
              <a:lnSpc>
                <a:spcPct val="150000"/>
              </a:lnSpc>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Multi-channel resource integration</a:t>
            </a:r>
          </a:p>
          <a:p>
            <a:pPr marL="285750" indent="-285750" algn="just">
              <a:lnSpc>
                <a:spcPct val="150000"/>
              </a:lnSpc>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Improve timeliness, service quality and customer experience</a:t>
            </a:r>
          </a:p>
          <a:p>
            <a:pPr marL="285750" indent="-285750" algn="just">
              <a:lnSpc>
                <a:spcPct val="150000"/>
              </a:lnSpc>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Balance cost, profitability and financing capability</a:t>
            </a:r>
          </a:p>
        </p:txBody>
      </p:sp>
      <p:sp>
        <p:nvSpPr>
          <p:cNvPr id="17" name="矩形 16"/>
          <p:cNvSpPr/>
          <p:nvPr/>
        </p:nvSpPr>
        <p:spPr>
          <a:xfrm>
            <a:off x="1588015" y="5743209"/>
            <a:ext cx="8237604" cy="830997"/>
          </a:xfrm>
          <a:prstGeom prst="rect">
            <a:avLst/>
          </a:prstGeom>
        </p:spPr>
        <p:txBody>
          <a:bodyPr wrap="square">
            <a:spAutoFit/>
          </a:bodyPr>
          <a:lstStyle/>
          <a:p>
            <a:pPr lvl="1" algn="just">
              <a:spcBef>
                <a:spcPts val="600"/>
              </a:spcBef>
              <a:spcAft>
                <a:spcPts val="600"/>
              </a:spcAft>
              <a:buClr>
                <a:schemeClr val="bg2">
                  <a:lumMod val="50000"/>
                </a:schemeClr>
              </a:buClr>
              <a:buSzPct val="80000"/>
              <a:defRPr/>
            </a:pPr>
            <a:r>
              <a:rPr lang="en-US" altLang="zh-CN" sz="16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According to </a:t>
            </a:r>
            <a:r>
              <a:rPr lang="en-US" altLang="zh-CN" sz="1600" dirty="0" err="1">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Cainiao</a:t>
            </a:r>
            <a:r>
              <a:rPr lang="en-US" altLang="zh-CN" sz="16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 JD and other enterprises, the goal for Chinese express logistics services in the future will be ensure a 24-hour door-to-door delivery (national level), and a 72-hour door-to-door delivery (</a:t>
            </a:r>
            <a:r>
              <a:rPr lang="en-US" altLang="zh-CN" sz="16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global level)</a:t>
            </a:r>
            <a:endParaRPr lang="en-US" altLang="zh-CN" sz="1600" b="1"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timg (3).jpg"/>
          <p:cNvPicPr>
            <a:picLocks noChangeAspect="1"/>
          </p:cNvPicPr>
          <p:nvPr/>
        </p:nvPicPr>
        <p:blipFill>
          <a:blip r:embed="rId2"/>
          <a:srcRect t="8638" b="8438"/>
          <a:stretch>
            <a:fillRect/>
          </a:stretch>
        </p:blipFill>
        <p:spPr>
          <a:xfrm>
            <a:off x="0" y="0"/>
            <a:ext cx="12192000" cy="6858000"/>
          </a:xfrm>
          <a:prstGeom prst="rect">
            <a:avLst/>
          </a:prstGeom>
        </p:spPr>
      </p:pic>
      <p:sp>
        <p:nvSpPr>
          <p:cNvPr id="11" name="矩形 10"/>
          <p:cNvSpPr/>
          <p:nvPr/>
        </p:nvSpPr>
        <p:spPr>
          <a:xfrm>
            <a:off x="0" y="-1"/>
            <a:ext cx="12192000" cy="6858001"/>
          </a:xfrm>
          <a:prstGeom prst="rect">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11" name="文本框 48"/>
          <p:cNvSpPr txBox="1">
            <a:spLocks noChangeArrowheads="1"/>
          </p:cNvSpPr>
          <p:nvPr/>
        </p:nvSpPr>
        <p:spPr bwMode="auto">
          <a:xfrm>
            <a:off x="3971111" y="2636912"/>
            <a:ext cx="4464496"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r>
              <a:rPr lang="en-US" altLang="zh-CN" dirty="0">
                <a:solidFill>
                  <a:srgbClr val="FFFFFF"/>
                </a:solidFill>
                <a:latin typeface="微软雅黑" panose="020B0503020204020204" pitchFamily="34" charset="-122"/>
                <a:ea typeface="微软雅黑" panose="020B0503020204020204" pitchFamily="34" charset="-122"/>
              </a:rPr>
              <a:t>Thanks </a:t>
            </a:r>
          </a:p>
          <a:p>
            <a:pPr algn="ctr" defTabSz="914400" eaLnBrk="1" hangingPunct="1">
              <a:lnSpc>
                <a:spcPct val="150000"/>
              </a:lnSpc>
              <a:spcBef>
                <a:spcPct val="0"/>
              </a:spcBef>
              <a:buFontTx/>
              <a:buNone/>
            </a:pPr>
            <a:r>
              <a:rPr lang="en-US" altLang="zh-CN" dirty="0">
                <a:solidFill>
                  <a:srgbClr val="FFFFFF"/>
                </a:solidFill>
                <a:latin typeface="微软雅黑" panose="020B0503020204020204" pitchFamily="34" charset="-122"/>
                <a:ea typeface="微软雅黑" panose="020B0503020204020204" pitchFamily="34" charset="-122"/>
              </a:rPr>
              <a:t>Q&amp;A</a:t>
            </a:r>
          </a:p>
          <a:p>
            <a:pPr algn="ctr" defTabSz="914400" eaLnBrk="1" hangingPunct="1">
              <a:lnSpc>
                <a:spcPct val="150000"/>
              </a:lnSpc>
              <a:spcBef>
                <a:spcPct val="0"/>
              </a:spcBef>
              <a:buFontTx/>
              <a:buNone/>
            </a:pPr>
            <a:endParaRPr lang="en-US" altLang="zh-CN" dirty="0">
              <a:solidFill>
                <a:srgbClr val="FFFFFF"/>
              </a:solidFill>
              <a:latin typeface="微软雅黑" panose="020B0503020204020204" pitchFamily="34" charset="-122"/>
              <a:ea typeface="微软雅黑" panose="020B0503020204020204" pitchFamily="34" charset="-122"/>
            </a:endParaRPr>
          </a:p>
          <a:p>
            <a:pPr algn="ctr" defTabSz="914400" eaLnBrk="1" hangingPunct="1">
              <a:lnSpc>
                <a:spcPct val="150000"/>
              </a:lnSpc>
              <a:spcBef>
                <a:spcPct val="0"/>
              </a:spcBef>
              <a:buFontTx/>
              <a:buNone/>
            </a:pP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921320" y="2643182"/>
            <a:ext cx="8349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921320" y="4143380"/>
            <a:ext cx="8349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timg-(3).gif"/>
          <p:cNvPicPr>
            <a:picLocks noChangeAspect="1"/>
          </p:cNvPicPr>
          <p:nvPr/>
        </p:nvPicPr>
        <p:blipFill>
          <a:blip r:embed="rId3">
            <a:lum/>
          </a:blip>
          <a:srcRect l="26315" t="9382" r="-5498"/>
          <a:stretch>
            <a:fillRect/>
          </a:stretch>
        </p:blipFill>
        <p:spPr>
          <a:xfrm>
            <a:off x="0" y="0"/>
            <a:ext cx="6312038" cy="6858000"/>
          </a:xfrm>
          <a:prstGeom prst="rect">
            <a:avLst/>
          </a:prstGeom>
        </p:spPr>
      </p:pic>
      <p:sp>
        <p:nvSpPr>
          <p:cNvPr id="14" name="TextBox 13"/>
          <p:cNvSpPr txBox="1"/>
          <p:nvPr/>
        </p:nvSpPr>
        <p:spPr>
          <a:xfrm>
            <a:off x="623392" y="1578106"/>
            <a:ext cx="5010920" cy="706755"/>
          </a:xfrm>
          <a:prstGeom prst="rect">
            <a:avLst/>
          </a:prstGeom>
          <a:noFill/>
        </p:spPr>
        <p:txBody>
          <a:bodyPr wrap="square" rtlCol="0">
            <a:spAutoFit/>
          </a:bodyPr>
          <a:lstStyle/>
          <a:p>
            <a:r>
              <a:rPr lang="en-US" altLang="zh-CN" sz="4000" b="1" spc="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4000" b="1" spc="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5528439" y="2911915"/>
            <a:ext cx="5510798" cy="2603790"/>
            <a:chOff x="6417850" y="2357430"/>
            <a:chExt cx="5510798" cy="2603790"/>
          </a:xfrm>
        </p:grpSpPr>
        <p:sp>
          <p:nvSpPr>
            <p:cNvPr id="18436" name="矩形 5"/>
            <p:cNvSpPr>
              <a:spLocks noChangeArrowheads="1"/>
            </p:cNvSpPr>
            <p:nvPr/>
          </p:nvSpPr>
          <p:spPr bwMode="auto">
            <a:xfrm>
              <a:off x="6417850" y="2357430"/>
              <a:ext cx="5510798"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lnSpc>
                  <a:spcPct val="170000"/>
                </a:lnSpc>
                <a:spcBef>
                  <a:spcPct val="0"/>
                </a:spcBef>
                <a:buClr>
                  <a:schemeClr val="accent1">
                    <a:lumMod val="75000"/>
                  </a:schemeClr>
                </a:buClr>
                <a:buFont typeface="+mj-lt"/>
                <a:buAutoNum type="arabicPeriod"/>
              </a:pPr>
              <a:r>
                <a:rPr lang="en-US" altLang="zh-CN" sz="3200" b="1" dirty="0">
                  <a:solidFill>
                    <a:schemeClr val="accent5">
                      <a:lumMod val="50000"/>
                    </a:schemeClr>
                  </a:solidFill>
                  <a:latin typeface="Segoe UI Semibold" panose="020B0702040204020203" pitchFamily="34" charset="0"/>
                  <a:ea typeface="微软雅黑" panose="020B0503020204020204" pitchFamily="34" charset="-122"/>
                  <a:cs typeface="Segoe UI Semibold" panose="020B0702040204020203" pitchFamily="34" charset="0"/>
                  <a:sym typeface="+mn-ea"/>
                </a:rPr>
                <a:t> </a:t>
              </a:r>
              <a:r>
                <a:rPr lang="en-US" altLang="zh-CN" b="1" dirty="0">
                  <a:solidFill>
                    <a:schemeClr val="accent1">
                      <a:lumMod val="75000"/>
                    </a:schemeClr>
                  </a:solidFill>
                  <a:latin typeface="Segoe UI Semibold" panose="020B0702040204020203" pitchFamily="34" charset="0"/>
                  <a:ea typeface="微软雅黑" panose="020B0503020204020204" pitchFamily="34" charset="-122"/>
                  <a:cs typeface="Segoe UI Semibold" panose="020B0702040204020203" pitchFamily="34" charset="0"/>
                  <a:sym typeface="+mn-ea"/>
                </a:rPr>
                <a:t>Internet </a:t>
              </a:r>
              <a:r>
                <a:rPr lang="en-US" altLang="zh-CN" b="1" dirty="0" smtClean="0">
                  <a:solidFill>
                    <a:schemeClr val="accent1">
                      <a:lumMod val="75000"/>
                    </a:schemeClr>
                  </a:solidFill>
                  <a:latin typeface="Segoe UI Semibold" panose="020B0702040204020203" pitchFamily="34" charset="0"/>
                  <a:ea typeface="微软雅黑" panose="020B0503020204020204" pitchFamily="34" charset="-122"/>
                  <a:cs typeface="Segoe UI Semibold" panose="020B0702040204020203" pitchFamily="34" charset="0"/>
                  <a:sym typeface="+mn-ea"/>
                </a:rPr>
                <a:t>Revolution </a:t>
              </a:r>
              <a:r>
                <a:rPr lang="en-US" altLang="zh-CN" b="1" dirty="0">
                  <a:solidFill>
                    <a:schemeClr val="accent1">
                      <a:lumMod val="75000"/>
                    </a:schemeClr>
                  </a:solidFill>
                  <a:latin typeface="Segoe UI Semibold" panose="020B0702040204020203" pitchFamily="34" charset="0"/>
                  <a:ea typeface="微软雅黑" panose="020B0503020204020204" pitchFamily="34" charset="-122"/>
                  <a:cs typeface="Segoe UI Semibold" panose="020B0702040204020203" pitchFamily="34" charset="0"/>
                  <a:sym typeface="+mn-ea"/>
                </a:rPr>
                <a:t>in China</a:t>
              </a:r>
              <a:endParaRPr lang="en-US" altLang="zh-CN" sz="4000" b="1" dirty="0">
                <a:solidFill>
                  <a:schemeClr val="accent1">
                    <a:lumMod val="75000"/>
                  </a:schemeClr>
                </a:solidFill>
                <a:latin typeface="Segoe UI Semibold" panose="020B0702040204020203" pitchFamily="34" charset="0"/>
                <a:ea typeface="微软雅黑" panose="020B0503020204020204" pitchFamily="34" charset="-122"/>
                <a:cs typeface="Segoe UI Semibold" panose="020B0702040204020203" pitchFamily="34" charset="0"/>
                <a:sym typeface="+mn-ea"/>
              </a:endParaRPr>
            </a:p>
            <a:p>
              <a:pPr marL="457200" indent="-457200">
                <a:lnSpc>
                  <a:spcPct val="170000"/>
                </a:lnSpc>
                <a:spcBef>
                  <a:spcPct val="0"/>
                </a:spcBef>
                <a:buClr>
                  <a:schemeClr val="accent1">
                    <a:lumMod val="75000"/>
                  </a:schemeClr>
                </a:buClr>
                <a:buFont typeface="+mj-lt"/>
                <a:buAutoNum type="arabicPeriod"/>
              </a:pPr>
              <a:r>
                <a:rPr lang="zh-CN" altLang="en-US" sz="3200" b="1" dirty="0">
                  <a:solidFill>
                    <a:srgbClr val="B0BCDE">
                      <a:lumMod val="50000"/>
                    </a:srgbClr>
                  </a:solidFill>
                  <a:latin typeface="Segoe UI Semibold" panose="020B0702040204020203" pitchFamily="34" charset="0"/>
                  <a:ea typeface="微软雅黑" panose="020B0503020204020204" pitchFamily="34" charset="-122"/>
                  <a:cs typeface="Segoe UI Semibold" panose="020B0702040204020203" pitchFamily="34" charset="0"/>
                  <a:sym typeface="+mn-ea"/>
                </a:rPr>
                <a:t> </a:t>
              </a:r>
              <a:r>
                <a:rPr lang="en-US" altLang="zh-CN" b="1" dirty="0">
                  <a:solidFill>
                    <a:srgbClr val="B0BCDE">
                      <a:lumMod val="50000"/>
                    </a:srgbClr>
                  </a:solidFill>
                  <a:latin typeface="Segoe UI Semibold" panose="020B0702040204020203" pitchFamily="34" charset="0"/>
                  <a:ea typeface="微软雅黑" panose="020B0503020204020204" pitchFamily="34" charset="-122"/>
                  <a:cs typeface="Segoe UI Semibold" panose="020B0702040204020203" pitchFamily="34" charset="0"/>
                  <a:sym typeface="+mn-ea"/>
                </a:rPr>
                <a:t>Business </a:t>
              </a:r>
              <a:r>
                <a:rPr lang="en-US" altLang="zh-CN" b="1" dirty="0" smtClean="0">
                  <a:solidFill>
                    <a:srgbClr val="B0BCDE">
                      <a:lumMod val="50000"/>
                    </a:srgbClr>
                  </a:solidFill>
                  <a:latin typeface="Segoe UI Semibold" panose="020B0702040204020203" pitchFamily="34" charset="0"/>
                  <a:ea typeface="微软雅黑" panose="020B0503020204020204" pitchFamily="34" charset="-122"/>
                  <a:cs typeface="Segoe UI Semibold" panose="020B0702040204020203" pitchFamily="34" charset="0"/>
                  <a:sym typeface="+mn-ea"/>
                </a:rPr>
                <a:t>Model Innovation</a:t>
              </a:r>
              <a:endParaRPr lang="en-US" altLang="zh-CN" b="1" dirty="0">
                <a:solidFill>
                  <a:srgbClr val="B0BCDE">
                    <a:lumMod val="50000"/>
                  </a:srgbClr>
                </a:solidFill>
                <a:latin typeface="Segoe UI Semibold" panose="020B0702040204020203" pitchFamily="34" charset="0"/>
                <a:ea typeface="微软雅黑" panose="020B0503020204020204" pitchFamily="34" charset="-122"/>
                <a:cs typeface="Segoe UI Semibold" panose="020B0702040204020203" pitchFamily="34" charset="0"/>
                <a:sym typeface="+mn-ea"/>
              </a:endParaRPr>
            </a:p>
            <a:p>
              <a:pPr marL="457200" indent="-457200">
                <a:lnSpc>
                  <a:spcPct val="170000"/>
                </a:lnSpc>
                <a:spcBef>
                  <a:spcPct val="0"/>
                </a:spcBef>
                <a:buClr>
                  <a:schemeClr val="accent1">
                    <a:lumMod val="75000"/>
                  </a:schemeClr>
                </a:buClr>
                <a:buFont typeface="+mj-lt"/>
                <a:buAutoNum type="arabicPeriod"/>
              </a:pPr>
              <a:r>
                <a:rPr lang="zh-CN" altLang="en-US" sz="3200" b="1" dirty="0">
                  <a:solidFill>
                    <a:srgbClr val="B0BCDE">
                      <a:lumMod val="50000"/>
                    </a:srgbClr>
                  </a:solidFill>
                  <a:latin typeface="Segoe UI Semibold" panose="020B0702040204020203" pitchFamily="34" charset="0"/>
                  <a:ea typeface="微软雅黑" panose="020B0503020204020204" pitchFamily="34" charset="-122"/>
                  <a:cs typeface="Segoe UI Semibold" panose="020B0702040204020203" pitchFamily="34" charset="0"/>
                  <a:sym typeface="+mn-ea"/>
                </a:rPr>
                <a:t> </a:t>
              </a:r>
              <a:r>
                <a:rPr lang="en-US" altLang="zh-CN" b="1" dirty="0" smtClean="0">
                  <a:solidFill>
                    <a:srgbClr val="B0BCDE">
                      <a:lumMod val="50000"/>
                    </a:srgbClr>
                  </a:solidFill>
                  <a:latin typeface="Segoe UI Semibold" panose="020B0702040204020203" pitchFamily="34" charset="0"/>
                  <a:ea typeface="微软雅黑" panose="020B0503020204020204" pitchFamily="34" charset="-122"/>
                  <a:cs typeface="Segoe UI Semibold" panose="020B0702040204020203" pitchFamily="34" charset="0"/>
                  <a:sym typeface="+mn-ea"/>
                </a:rPr>
                <a:t>Summary and Insights</a:t>
              </a:r>
              <a:endParaRPr lang="en-US" altLang="zh-CN" b="1" dirty="0">
                <a:solidFill>
                  <a:schemeClr val="accent5">
                    <a:lumMod val="50000"/>
                  </a:schemeClr>
                </a:solidFill>
                <a:latin typeface="Segoe UI Semibold" panose="020B0702040204020203" pitchFamily="34" charset="0"/>
                <a:ea typeface="微软雅黑" panose="020B0503020204020204" pitchFamily="34" charset="-122"/>
                <a:cs typeface="Segoe UI Semibold" panose="020B0702040204020203" pitchFamily="34" charset="0"/>
              </a:endParaRPr>
            </a:p>
          </p:txBody>
        </p:sp>
        <p:sp>
          <p:nvSpPr>
            <p:cNvPr id="15" name="椭圆 14"/>
            <p:cNvSpPr/>
            <p:nvPr/>
          </p:nvSpPr>
          <p:spPr>
            <a:xfrm rot="20515863" flipH="1">
              <a:off x="6427784" y="2647741"/>
              <a:ext cx="471887" cy="483523"/>
            </a:xfrm>
            <a:prstGeom prst="ellipse">
              <a:avLst/>
            </a:prstGeom>
            <a:solidFill>
              <a:schemeClr val="tx1">
                <a:lumMod val="65000"/>
                <a:lumOff val="3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 name="椭圆 15"/>
            <p:cNvSpPr/>
            <p:nvPr/>
          </p:nvSpPr>
          <p:spPr>
            <a:xfrm rot="20515863" flipH="1">
              <a:off x="6427784" y="3481862"/>
              <a:ext cx="471887" cy="483523"/>
            </a:xfrm>
            <a:prstGeom prst="ellipse">
              <a:avLst/>
            </a:prstGeom>
            <a:solidFill>
              <a:schemeClr val="tx1">
                <a:lumMod val="65000"/>
                <a:lumOff val="3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 name="椭圆 16"/>
            <p:cNvSpPr/>
            <p:nvPr/>
          </p:nvSpPr>
          <p:spPr>
            <a:xfrm rot="20515863" flipH="1">
              <a:off x="6427784" y="4303925"/>
              <a:ext cx="471887" cy="483523"/>
            </a:xfrm>
            <a:prstGeom prst="ellipse">
              <a:avLst/>
            </a:prstGeom>
            <a:solidFill>
              <a:schemeClr val="tx1">
                <a:lumMod val="65000"/>
                <a:lumOff val="3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48" name="Shape 917"/>
          <p:cNvSpPr>
            <a:spLocks noChangeShapeType="1"/>
          </p:cNvSpPr>
          <p:nvPr/>
        </p:nvSpPr>
        <p:spPr bwMode="auto">
          <a:xfrm flipV="1">
            <a:off x="191344" y="2357430"/>
            <a:ext cx="9998783" cy="0"/>
          </a:xfrm>
          <a:prstGeom prst="line">
            <a:avLst/>
          </a:prstGeom>
          <a:noFill/>
          <a:ln w="12700">
            <a:solidFill>
              <a:srgbClr val="ADBACA"/>
            </a:solidFill>
            <a:round/>
          </a:ln>
          <a:extLst>
            <a:ext uri="{909E8E84-426E-40DD-AFC4-6F175D3DCCD1}">
              <a14:hiddenFill xmlns:a14="http://schemas.microsoft.com/office/drawing/2010/main">
                <a:noFill/>
              </a14:hiddenFill>
            </a:ext>
          </a:extLst>
        </p:spPr>
        <p:txBody>
          <a:bodyPr lIns="0" tIns="0" rIns="0" bIns="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890" y="642919"/>
            <a:ext cx="6818289" cy="3093154"/>
          </a:xfrm>
          <a:prstGeom prst="rect">
            <a:avLst/>
          </a:prstGeom>
        </p:spPr>
        <p:txBody>
          <a:bodyPr wrap="square">
            <a:spAutoFit/>
          </a:bodyPr>
          <a:lstStyle/>
          <a:p>
            <a:pPr eaLnBrk="1" hangingPunct="1">
              <a:lnSpc>
                <a:spcPct val="150000"/>
              </a:lnSpc>
              <a:buClr>
                <a:srgbClr val="E46C0A"/>
              </a:buClr>
              <a:buFont typeface="Wingdings" panose="05000000000000000000" pitchFamily="2" charset="2"/>
              <a:buChar char="l"/>
            </a:pPr>
            <a:r>
              <a:rPr lang="zh-CN" altLang="en-US" dirty="0">
                <a:solidFill>
                  <a:srgbClr val="000000"/>
                </a:solidFill>
                <a:ea typeface="华文细黑" panose="02010600040101010101" pitchFamily="2" charset="-122"/>
              </a:rPr>
              <a:t> </a:t>
            </a:r>
            <a:r>
              <a:rPr lang="en-US" altLang="zh-CN" sz="1400" dirty="0">
                <a:solidFill>
                  <a:srgbClr val="000000"/>
                </a:solidFill>
                <a:ea typeface="华文细黑" panose="02010600040101010101" pitchFamily="2" charset="-122"/>
              </a:rPr>
              <a:t>In China, Internet usage </a:t>
            </a:r>
            <a:r>
              <a:rPr lang="en-US" altLang="zh-CN" sz="1400" dirty="0" smtClean="0">
                <a:solidFill>
                  <a:srgbClr val="000000"/>
                </a:solidFill>
                <a:ea typeface="华文细黑" panose="02010600040101010101" pitchFamily="2" charset="-122"/>
              </a:rPr>
              <a:t>started </a:t>
            </a:r>
            <a:r>
              <a:rPr lang="en-US" altLang="zh-CN" sz="1400" dirty="0">
                <a:solidFill>
                  <a:srgbClr val="000000"/>
                </a:solidFill>
                <a:ea typeface="华文细黑" panose="02010600040101010101" pitchFamily="2" charset="-122"/>
              </a:rPr>
              <a:t>relatively late, however it has been developing rapidly. </a:t>
            </a:r>
          </a:p>
          <a:p>
            <a:pPr lvl="1" algn="just" eaLnBrk="1" fontAlgn="auto" hangingPunct="1">
              <a:lnSpc>
                <a:spcPct val="150000"/>
              </a:lnSpc>
              <a:buClr>
                <a:srgbClr val="E46C0A"/>
              </a:buClr>
              <a:buFont typeface="Wingdings" panose="05000000000000000000" pitchFamily="2" charset="2"/>
              <a:buChar char="l"/>
            </a:pPr>
            <a:r>
              <a:rPr lang="en-US" altLang="zh-CN" sz="1400" dirty="0">
                <a:solidFill>
                  <a:srgbClr val="000000"/>
                </a:solidFill>
                <a:ea typeface="华文细黑" panose="02010600040101010101" pitchFamily="2" charset="-122"/>
              </a:rPr>
              <a:t> In 2016, the smartphone penetration rate reached 95.6%, thanks to the widespread use of smartphone applications and the increase of the internet penetration rate. </a:t>
            </a:r>
          </a:p>
          <a:p>
            <a:pPr lvl="1" algn="just" eaLnBrk="1" fontAlgn="auto" hangingPunct="1">
              <a:lnSpc>
                <a:spcPct val="150000"/>
              </a:lnSpc>
              <a:buClr>
                <a:srgbClr val="E46C0A"/>
              </a:buClr>
              <a:buFont typeface="Wingdings" panose="05000000000000000000" pitchFamily="2" charset="2"/>
              <a:buChar char="l"/>
            </a:pPr>
            <a:r>
              <a:rPr lang="en-US" altLang="zh-CN" sz="1400" dirty="0">
                <a:solidFill>
                  <a:srgbClr val="000000"/>
                </a:solidFill>
                <a:ea typeface="华文细黑" panose="02010600040101010101" pitchFamily="2" charset="-122"/>
              </a:rPr>
              <a:t>Along with the internet </a:t>
            </a:r>
            <a:r>
              <a:rPr lang="en-US" altLang="zh-CN" sz="1400" dirty="0" smtClean="0">
                <a:solidFill>
                  <a:srgbClr val="000000"/>
                </a:solidFill>
                <a:ea typeface="华文细黑" panose="02010600040101010101" pitchFamily="2" charset="-122"/>
              </a:rPr>
              <a:t>penetrating </a:t>
            </a:r>
            <a:r>
              <a:rPr lang="en-US" altLang="zh-CN" sz="1400" dirty="0">
                <a:solidFill>
                  <a:srgbClr val="000000"/>
                </a:solidFill>
                <a:ea typeface="华文细黑" panose="02010600040101010101" pitchFamily="2" charset="-122"/>
              </a:rPr>
              <a:t>into different industries, transactions on e-commerce are increasing substantially. In 2017, China’s online retail sales reached 7.18 trillion yuan and a  year-on-year increase of 32.2%. The online retail sales of physical commodities accounted for 15% of the total retail sales of consumer goods.</a:t>
            </a:r>
          </a:p>
          <a:p>
            <a:pPr algn="just" eaLnBrk="1" fontAlgn="auto" hangingPunct="1">
              <a:lnSpc>
                <a:spcPct val="150000"/>
              </a:lnSpc>
              <a:buClr>
                <a:srgbClr val="E46C0A"/>
              </a:buClr>
              <a:buFont typeface="Wingdings" panose="05000000000000000000" pitchFamily="2" charset="2"/>
              <a:buChar char="l"/>
            </a:pPr>
            <a:r>
              <a:rPr lang="en-US" altLang="zh-CN" sz="1400" dirty="0">
                <a:solidFill>
                  <a:srgbClr val="000000"/>
                </a:solidFill>
                <a:ea typeface="华文细黑" panose="02010600040101010101" pitchFamily="2" charset="-122"/>
              </a:rPr>
              <a:t>The future of the Internet revolution in China will rely on the </a:t>
            </a:r>
            <a:r>
              <a:rPr lang="en-US" altLang="zh-CN" sz="1400" dirty="0">
                <a:ea typeface="华文细黑" panose="02010600040101010101" pitchFamily="2" charset="-122"/>
              </a:rPr>
              <a:t>Integrated Internet of Things</a:t>
            </a:r>
            <a:r>
              <a:rPr lang="en-US" altLang="zh-CN" sz="1400" dirty="0">
                <a:solidFill>
                  <a:srgbClr val="000000"/>
                </a:solidFill>
                <a:ea typeface="华文细黑" panose="02010600040101010101" pitchFamily="2" charset="-122"/>
              </a:rPr>
              <a:t>.</a:t>
            </a:r>
          </a:p>
        </p:txBody>
      </p:sp>
      <p:pic>
        <p:nvPicPr>
          <p:cNvPr id="4" name="图片 3" descr="timg-(3).gif"/>
          <p:cNvPicPr>
            <a:picLocks noChangeAspect="1"/>
          </p:cNvPicPr>
          <p:nvPr/>
        </p:nvPicPr>
        <p:blipFill>
          <a:blip r:embed="rId3">
            <a:lum/>
          </a:blip>
          <a:srcRect l="33783" t="40531" r="-5498" b="51918"/>
          <a:stretch>
            <a:fillRect/>
          </a:stretch>
        </p:blipFill>
        <p:spPr>
          <a:xfrm>
            <a:off x="0" y="-27384"/>
            <a:ext cx="7500664" cy="642919"/>
          </a:xfrm>
          <a:prstGeom prst="rect">
            <a:avLst/>
          </a:prstGeom>
        </p:spPr>
      </p:pic>
      <p:sp>
        <p:nvSpPr>
          <p:cNvPr id="5" name="TextBox 5"/>
          <p:cNvSpPr txBox="1"/>
          <p:nvPr/>
        </p:nvSpPr>
        <p:spPr>
          <a:xfrm>
            <a:off x="119336" y="0"/>
            <a:ext cx="6192688" cy="584775"/>
          </a:xfrm>
          <a:prstGeom prst="rect">
            <a:avLst/>
          </a:prstGeom>
          <a:noFill/>
        </p:spPr>
        <p:txBody>
          <a:bodyPr wrap="square" rtlCol="0">
            <a:spAutoFit/>
          </a:bodyPr>
          <a:lstStyle/>
          <a:p>
            <a:r>
              <a:rPr lang="en-US" altLang="zh-CN" sz="3200" b="1"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Internet revolution in China</a:t>
            </a:r>
            <a:endParaRPr lang="zh-CN" altLang="en-US" sz="3200" b="1"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endParaRPr>
          </a:p>
        </p:txBody>
      </p:sp>
      <p:graphicFrame>
        <p:nvGraphicFramePr>
          <p:cNvPr id="7" name="图表 6"/>
          <p:cNvGraphicFramePr/>
          <p:nvPr>
            <p:extLst>
              <p:ext uri="{D42A27DB-BD31-4B8C-83A1-F6EECF244321}">
                <p14:modId xmlns:p14="http://schemas.microsoft.com/office/powerpoint/2010/main" val="2331321585"/>
              </p:ext>
            </p:extLst>
          </p:nvPr>
        </p:nvGraphicFramePr>
        <p:xfrm>
          <a:off x="7069180" y="971055"/>
          <a:ext cx="4715452" cy="2276037"/>
        </p:xfrm>
        <a:graphic>
          <a:graphicData uri="http://schemas.openxmlformats.org/drawingml/2006/chart">
            <c:chart xmlns:c="http://schemas.openxmlformats.org/drawingml/2006/chart" xmlns:r="http://schemas.openxmlformats.org/officeDocument/2006/relationships" r:id="rId4"/>
          </a:graphicData>
        </a:graphic>
      </p:graphicFrame>
      <p:sp>
        <p:nvSpPr>
          <p:cNvPr id="8" name="矩形 5"/>
          <p:cNvSpPr>
            <a:spLocks noChangeArrowheads="1"/>
          </p:cNvSpPr>
          <p:nvPr/>
        </p:nvSpPr>
        <p:spPr bwMode="auto">
          <a:xfrm>
            <a:off x="7318550" y="3253679"/>
            <a:ext cx="48734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Development of mobile phone and Internet penetration rate in China </a:t>
            </a:r>
            <a:endParaRPr kumimoji="0" lang="zh-CN" altLang="en-US"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aphicFrame>
        <p:nvGraphicFramePr>
          <p:cNvPr id="10" name="图表 9"/>
          <p:cNvGraphicFramePr/>
          <p:nvPr/>
        </p:nvGraphicFramePr>
        <p:xfrm>
          <a:off x="7318007" y="3933056"/>
          <a:ext cx="4572000" cy="2230540"/>
        </p:xfrm>
        <a:graphic>
          <a:graphicData uri="http://schemas.openxmlformats.org/drawingml/2006/chart">
            <c:chart xmlns:c="http://schemas.openxmlformats.org/drawingml/2006/chart" xmlns:r="http://schemas.openxmlformats.org/officeDocument/2006/relationships" r:id="rId5"/>
          </a:graphicData>
        </a:graphic>
      </p:graphicFrame>
      <p:sp>
        <p:nvSpPr>
          <p:cNvPr id="11" name="矩形 5"/>
          <p:cNvSpPr>
            <a:spLocks noChangeArrowheads="1"/>
          </p:cNvSpPr>
          <p:nvPr/>
        </p:nvSpPr>
        <p:spPr bwMode="auto">
          <a:xfrm>
            <a:off x="7500664" y="6108646"/>
            <a:ext cx="438934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Online Retail</a:t>
            </a:r>
            <a:r>
              <a:rPr kumimoji="0" lang="en-US" altLang="zh-CN" sz="1050" b="1" i="0" u="none" strike="noStrike" kern="120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rPr>
              <a:t> Volume and Growth Rate in China for 2012-2016</a:t>
            </a:r>
            <a:endParaRPr kumimoji="0" lang="zh-CN" altLang="en-US"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aphicFrame>
        <p:nvGraphicFramePr>
          <p:cNvPr id="12" name="图示 11"/>
          <p:cNvGraphicFramePr/>
          <p:nvPr/>
        </p:nvGraphicFramePr>
        <p:xfrm>
          <a:off x="767408" y="4077072"/>
          <a:ext cx="6048672" cy="21909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矩形 1"/>
          <p:cNvSpPr/>
          <p:nvPr/>
        </p:nvSpPr>
        <p:spPr bwMode="auto">
          <a:xfrm>
            <a:off x="7505109" y="2420888"/>
            <a:ext cx="4207515" cy="118616"/>
          </a:xfrm>
          <a:prstGeom prst="rect">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solidFill>
                  <a:schemeClr val="bg1"/>
                </a:solidFill>
              </a:ln>
              <a:solidFill>
                <a:schemeClr val="bg1"/>
              </a:solidFill>
              <a:effectLst/>
              <a:latin typeface="Calibri" panose="020F0502020204030204" pitchFamily="34" charset="0"/>
            </a:endParaRPr>
          </a:p>
        </p:txBody>
      </p:sp>
      <p:sp>
        <p:nvSpPr>
          <p:cNvPr id="13" name="矩形 12"/>
          <p:cNvSpPr/>
          <p:nvPr/>
        </p:nvSpPr>
        <p:spPr bwMode="auto">
          <a:xfrm>
            <a:off x="8028879" y="2973486"/>
            <a:ext cx="1584176" cy="158800"/>
          </a:xfrm>
          <a:prstGeom prst="rect">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endParaRPr kumimoji="0" lang="zh-CN" altLang="en-US" sz="1100" b="0" i="0" u="none" strike="noStrike" cap="none" normalizeH="0" baseline="0" dirty="0" smtClean="0">
              <a:ln>
                <a:solidFill>
                  <a:schemeClr val="bg1"/>
                </a:solidFill>
              </a:ln>
              <a:effectLst/>
              <a:latin typeface="Times New Roman" panose="02020603050405020304" pitchFamily="18" charset="0"/>
              <a:cs typeface="Times New Roman" panose="02020603050405020304" pitchFamily="18" charset="0"/>
            </a:endParaRPr>
          </a:p>
        </p:txBody>
      </p:sp>
      <p:sp>
        <p:nvSpPr>
          <p:cNvPr id="14" name="矩形 13"/>
          <p:cNvSpPr/>
          <p:nvPr/>
        </p:nvSpPr>
        <p:spPr bwMode="auto">
          <a:xfrm>
            <a:off x="10094539" y="2973486"/>
            <a:ext cx="1296145" cy="158800"/>
          </a:xfrm>
          <a:prstGeom prst="rect">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solidFill>
                  <a:schemeClr val="bg1"/>
                </a:solidFill>
              </a:ln>
              <a:solidFill>
                <a:schemeClr val="bg1"/>
              </a:solidFill>
              <a:effectLst/>
              <a:latin typeface="Calibri" panose="020F0502020204030204" pitchFamily="34" charset="0"/>
            </a:endParaRPr>
          </a:p>
        </p:txBody>
      </p:sp>
      <p:sp>
        <p:nvSpPr>
          <p:cNvPr id="6" name="文本框 5"/>
          <p:cNvSpPr txBox="1"/>
          <p:nvPr/>
        </p:nvSpPr>
        <p:spPr>
          <a:xfrm>
            <a:off x="7968208" y="2938898"/>
            <a:ext cx="1800200" cy="230832"/>
          </a:xfrm>
          <a:prstGeom prst="rect">
            <a:avLst/>
          </a:prstGeom>
          <a:noFill/>
        </p:spPr>
        <p:txBody>
          <a:bodyPr wrap="square" rtlCol="0">
            <a:spAutoFit/>
          </a:bodyPr>
          <a:lstStyle/>
          <a:p>
            <a:r>
              <a:rPr lang="en-US" altLang="zh-CN" sz="900" dirty="0" smtClean="0"/>
              <a:t>Smart Phone Penetration rate(%) </a:t>
            </a:r>
            <a:endParaRPr lang="en-US" altLang="zh-CN" sz="900" dirty="0"/>
          </a:p>
        </p:txBody>
      </p:sp>
      <p:sp>
        <p:nvSpPr>
          <p:cNvPr id="15" name="文本框 14"/>
          <p:cNvSpPr txBox="1"/>
          <p:nvPr/>
        </p:nvSpPr>
        <p:spPr>
          <a:xfrm>
            <a:off x="10041284" y="2932548"/>
            <a:ext cx="1800200" cy="230832"/>
          </a:xfrm>
          <a:prstGeom prst="rect">
            <a:avLst/>
          </a:prstGeom>
          <a:noFill/>
        </p:spPr>
        <p:txBody>
          <a:bodyPr wrap="square" rtlCol="0">
            <a:spAutoFit/>
          </a:bodyPr>
          <a:lstStyle/>
          <a:p>
            <a:r>
              <a:rPr lang="en-US" altLang="zh-CN" sz="900" dirty="0"/>
              <a:t>Internet penetration rate(%)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360" y="850837"/>
            <a:ext cx="6336704" cy="4493538"/>
          </a:xfrm>
          <a:prstGeom prst="rect">
            <a:avLst/>
          </a:prstGeom>
        </p:spPr>
        <p:txBody>
          <a:bodyPr wrap="square">
            <a:spAutoFit/>
          </a:bodyPr>
          <a:lstStyle/>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latin typeface="微软雅黑" panose="020B0503020204020204" pitchFamily="34" charset="-122"/>
                <a:ea typeface="微软雅黑" panose="020B0503020204020204" pitchFamily="34" charset="-122"/>
                <a:cs typeface="Arial Unicode MS" panose="020B0604020202020204" pitchFamily="34" charset="-122"/>
              </a:rPr>
              <a:t>Specific business model</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Similar </a:t>
            </a: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as chain stores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Headquarters are responsible for the main transport lines and the construction of distribution centers. Their main task is to receive and deliver express parcels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Coverage area: 3 square kilometers (in large cities with high population density)</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Market drivers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Many e-commerce companies are using logistics outsourcing </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Express network </a:t>
            </a: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expanding requires rapid replication of </a:t>
            </a:r>
            <a:r>
              <a:rPr lang="en-US" altLang="zh-CN" sz="12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terminals</a:t>
            </a:r>
            <a:endPar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Factors </a:t>
            </a: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of production are </a:t>
            </a:r>
            <a:r>
              <a:rPr lang="en-US" altLang="zh-CN" sz="12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involved </a:t>
            </a: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rapidly into the industry</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Status </a:t>
            </a: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and trends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some companies in this industry are publicly listed companies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There have been trends of more strict standard in company management and more direct sales in company operation.</a:t>
            </a:r>
            <a:endPar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4" name="图片 3" descr="timg-(3).gif"/>
          <p:cNvPicPr>
            <a:picLocks noChangeAspect="1"/>
          </p:cNvPicPr>
          <p:nvPr/>
        </p:nvPicPr>
        <p:blipFill>
          <a:blip r:embed="rId3">
            <a:lum/>
          </a:blip>
          <a:srcRect l="33783" t="40531" r="-5498" b="51918"/>
          <a:stretch>
            <a:fillRect/>
          </a:stretch>
        </p:blipFill>
        <p:spPr>
          <a:xfrm>
            <a:off x="0" y="-23877"/>
            <a:ext cx="4079776" cy="642919"/>
          </a:xfrm>
          <a:prstGeom prst="rect">
            <a:avLst/>
          </a:prstGeom>
        </p:spPr>
      </p:pic>
      <p:sp>
        <p:nvSpPr>
          <p:cNvPr id="5" name="TextBox 5"/>
          <p:cNvSpPr txBox="1"/>
          <p:nvPr/>
        </p:nvSpPr>
        <p:spPr>
          <a:xfrm>
            <a:off x="191344" y="-10508"/>
            <a:ext cx="3024336" cy="523220"/>
          </a:xfrm>
          <a:prstGeom prst="rect">
            <a:avLst/>
          </a:prstGeom>
          <a:noFill/>
        </p:spPr>
        <p:txBody>
          <a:bodyPr wrap="square" rtlCol="0">
            <a:spAutoFit/>
          </a:bodyPr>
          <a:lstStyle/>
          <a:p>
            <a:r>
              <a:rPr lang="en-US" altLang="zh-CN" sz="28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Business </a:t>
            </a:r>
            <a:r>
              <a:rPr lang="en-US" altLang="zh-CN" sz="2800" b="1" kern="0" dirty="0" smtClean="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Model</a:t>
            </a:r>
            <a:endParaRPr lang="zh-CN" altLang="en-US" sz="24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endParaRPr>
          </a:p>
        </p:txBody>
      </p:sp>
      <p:grpSp>
        <p:nvGrpSpPr>
          <p:cNvPr id="25" name="组合 24"/>
          <p:cNvGrpSpPr/>
          <p:nvPr/>
        </p:nvGrpSpPr>
        <p:grpSpPr>
          <a:xfrm>
            <a:off x="6960096" y="1345128"/>
            <a:ext cx="4799333" cy="1442432"/>
            <a:chOff x="6784707" y="4102176"/>
            <a:chExt cx="4799333" cy="1442432"/>
          </a:xfrm>
        </p:grpSpPr>
        <p:pic>
          <p:nvPicPr>
            <p:cNvPr id="19" name="Picture 10" descr="2198167_225812034_2"/>
            <p:cNvPicPr>
              <a:picLocks noChangeAspect="1" noChangeArrowheads="1"/>
            </p:cNvPicPr>
            <p:nvPr/>
          </p:nvPicPr>
          <p:blipFill>
            <a:blip r:embed="rId4">
              <a:extLst>
                <a:ext uri="{28A0092B-C50C-407E-A947-70E740481C1C}">
                  <a14:useLocalDpi xmlns:a14="http://schemas.microsoft.com/office/drawing/2010/main" val="0"/>
                </a:ext>
              </a:extLst>
            </a:blip>
            <a:srcRect l="8928" t="19809" r="10020" b="28381"/>
            <a:stretch>
              <a:fillRect/>
            </a:stretch>
          </p:blipFill>
          <p:spPr bwMode="auto">
            <a:xfrm>
              <a:off x="6784707" y="4874045"/>
              <a:ext cx="1782565" cy="5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u=1887369461,1234086596&amp;fm=21&amp;gp=0"/>
            <p:cNvPicPr>
              <a:picLocks noChangeAspect="1" noChangeArrowheads="1"/>
            </p:cNvPicPr>
            <p:nvPr/>
          </p:nvPicPr>
          <p:blipFill>
            <a:blip r:embed="rId5">
              <a:extLst>
                <a:ext uri="{28A0092B-C50C-407E-A947-70E740481C1C}">
                  <a14:useLocalDpi xmlns:a14="http://schemas.microsoft.com/office/drawing/2010/main" val="0"/>
                </a:ext>
              </a:extLst>
            </a:blip>
            <a:srcRect t="22693" b="20699"/>
            <a:stretch>
              <a:fillRect/>
            </a:stretch>
          </p:blipFill>
          <p:spPr bwMode="auto">
            <a:xfrm>
              <a:off x="8726064" y="4991179"/>
              <a:ext cx="1474433" cy="55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pic204754"/>
            <p:cNvPicPr>
              <a:picLocks noChangeAspect="1" noChangeArrowheads="1"/>
            </p:cNvPicPr>
            <p:nvPr/>
          </p:nvPicPr>
          <p:blipFill>
            <a:blip r:embed="rId6">
              <a:extLst>
                <a:ext uri="{28A0092B-C50C-407E-A947-70E740481C1C}">
                  <a14:useLocalDpi xmlns:a14="http://schemas.microsoft.com/office/drawing/2010/main" val="0"/>
                </a:ext>
              </a:extLst>
            </a:blip>
            <a:srcRect t="14461" b="23602"/>
            <a:stretch>
              <a:fillRect/>
            </a:stretch>
          </p:blipFill>
          <p:spPr bwMode="auto">
            <a:xfrm>
              <a:off x="9414074" y="4102176"/>
              <a:ext cx="1572846" cy="67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6852532_100818641379_2"/>
            <p:cNvPicPr>
              <a:picLocks noChangeAspect="1" noChangeArrowheads="1"/>
            </p:cNvPicPr>
            <p:nvPr/>
          </p:nvPicPr>
          <p:blipFill>
            <a:blip r:embed="rId7">
              <a:extLst>
                <a:ext uri="{28A0092B-C50C-407E-A947-70E740481C1C}">
                  <a14:useLocalDpi xmlns:a14="http://schemas.microsoft.com/office/drawing/2010/main" val="0"/>
                </a:ext>
              </a:extLst>
            </a:blip>
            <a:srcRect b="7529"/>
            <a:stretch>
              <a:fillRect/>
            </a:stretch>
          </p:blipFill>
          <p:spPr bwMode="auto">
            <a:xfrm>
              <a:off x="7588570" y="4213954"/>
              <a:ext cx="1661275" cy="54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p:cNvPicPr>
            <p:nvPr/>
          </p:nvPicPr>
          <p:blipFill>
            <a:blip r:embed="rId8"/>
            <a:stretch>
              <a:fillRect/>
            </a:stretch>
          </p:blipFill>
          <p:spPr>
            <a:xfrm>
              <a:off x="10476214" y="4971707"/>
              <a:ext cx="1107826" cy="477054"/>
            </a:xfrm>
            <a:prstGeom prst="rect">
              <a:avLst/>
            </a:prstGeom>
          </p:spPr>
        </p:pic>
      </p:grpSp>
      <p:sp>
        <p:nvSpPr>
          <p:cNvPr id="24" name="矩形 23"/>
          <p:cNvSpPr/>
          <p:nvPr/>
        </p:nvSpPr>
        <p:spPr>
          <a:xfrm>
            <a:off x="4271120" y="173728"/>
            <a:ext cx="5388270" cy="461665"/>
          </a:xfrm>
          <a:prstGeom prst="rect">
            <a:avLst/>
          </a:prstGeom>
        </p:spPr>
        <p:txBody>
          <a:bodyPr wrap="none">
            <a:spAutoFit/>
          </a:bodyPr>
          <a:lstStyle/>
          <a:p>
            <a:r>
              <a:rPr lang="en-US" altLang="zh-CN" sz="2400" b="1" spc="30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rPr>
              <a:t>Express franchises network</a:t>
            </a:r>
            <a:endParaRPr lang="zh-CN" altLang="en-US" sz="2400" b="1" spc="30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aphicFrame>
        <p:nvGraphicFramePr>
          <p:cNvPr id="27" name="图表 26"/>
          <p:cNvGraphicFramePr/>
          <p:nvPr>
            <p:extLst>
              <p:ext uri="{D42A27DB-BD31-4B8C-83A1-F6EECF244321}">
                <p14:modId xmlns:p14="http://schemas.microsoft.com/office/powerpoint/2010/main" val="3953160285"/>
              </p:ext>
            </p:extLst>
          </p:nvPr>
        </p:nvGraphicFramePr>
        <p:xfrm>
          <a:off x="6860087" y="3707645"/>
          <a:ext cx="5130294" cy="2295476"/>
        </p:xfrm>
        <a:graphic>
          <a:graphicData uri="http://schemas.openxmlformats.org/drawingml/2006/chart">
            <c:chart xmlns:c="http://schemas.openxmlformats.org/drawingml/2006/chart" xmlns:r="http://schemas.openxmlformats.org/officeDocument/2006/relationships" r:id="rId9"/>
          </a:graphicData>
        </a:graphic>
      </p:graphicFrame>
      <p:sp>
        <p:nvSpPr>
          <p:cNvPr id="28" name="矩形 5"/>
          <p:cNvSpPr>
            <a:spLocks noChangeArrowheads="1"/>
          </p:cNvSpPr>
          <p:nvPr/>
        </p:nvSpPr>
        <p:spPr bwMode="auto">
          <a:xfrm>
            <a:off x="7351055" y="5876163"/>
            <a:ext cx="444865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Express delivery business volume and growth rate (2009-2017)</a:t>
            </a:r>
            <a:endParaRPr kumimoji="0" lang="zh-CN" altLang="en-US"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4" name="矩形 5"/>
          <p:cNvSpPr>
            <a:spLocks noChangeArrowheads="1"/>
          </p:cNvSpPr>
          <p:nvPr/>
        </p:nvSpPr>
        <p:spPr bwMode="auto">
          <a:xfrm>
            <a:off x="7377960" y="6130079"/>
            <a:ext cx="44230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lvl="0" defTabSz="914400" eaLnBrk="1" hangingPunct="1">
              <a:defRPr/>
            </a:pPr>
            <a:r>
              <a:rPr lang="en-US" altLang="zh-CN" sz="800" dirty="0">
                <a:solidFill>
                  <a:srgbClr val="000000"/>
                </a:solidFill>
                <a:latin typeface="微软雅黑" panose="020B0503020204020204" pitchFamily="34" charset="-122"/>
                <a:ea typeface="微软雅黑" panose="020B0503020204020204" pitchFamily="34" charset="-122"/>
              </a:rPr>
              <a:t>Source: Compiled from China National Post Bureau, Statistics Bureau (2009-2017 data)</a:t>
            </a:r>
            <a:endParaRPr kumimoji="0" lang="zh-CN" altLang="en-US" sz="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img-(3).gif"/>
          <p:cNvPicPr>
            <a:picLocks noChangeAspect="1"/>
          </p:cNvPicPr>
          <p:nvPr/>
        </p:nvPicPr>
        <p:blipFill>
          <a:blip r:embed="rId3">
            <a:lum/>
          </a:blip>
          <a:srcRect l="33783" t="40531" r="-5498" b="51918"/>
          <a:stretch>
            <a:fillRect/>
          </a:stretch>
        </p:blipFill>
        <p:spPr>
          <a:xfrm>
            <a:off x="0" y="-23877"/>
            <a:ext cx="4079776" cy="642919"/>
          </a:xfrm>
          <a:prstGeom prst="rect">
            <a:avLst/>
          </a:prstGeom>
        </p:spPr>
      </p:pic>
      <p:sp>
        <p:nvSpPr>
          <p:cNvPr id="9" name="矩形 8"/>
          <p:cNvSpPr/>
          <p:nvPr/>
        </p:nvSpPr>
        <p:spPr>
          <a:xfrm>
            <a:off x="4079776" y="109647"/>
            <a:ext cx="7538730" cy="461665"/>
          </a:xfrm>
          <a:prstGeom prst="rect">
            <a:avLst/>
          </a:prstGeom>
        </p:spPr>
        <p:txBody>
          <a:bodyPr wrap="none">
            <a:spAutoFit/>
          </a:bodyPr>
          <a:lstStyle/>
          <a:p>
            <a:r>
              <a:rPr lang="en-US" altLang="zh-CN" sz="2400" b="1" dirty="0" err="1">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rPr>
              <a:t>Platformization</a:t>
            </a:r>
            <a:r>
              <a:rPr lang="en-US" altLang="zh-CN" sz="2400" b="1"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rPr>
              <a:t> of the trunk </a:t>
            </a:r>
            <a:r>
              <a:rPr lang="en-US" altLang="zh-CN" sz="2400" b="1" dirty="0" smtClean="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rPr>
              <a:t>line transportation</a:t>
            </a:r>
            <a:endParaRPr lang="zh-CN" altLang="en-US" sz="2400" b="1"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0" name="矩形 9"/>
          <p:cNvSpPr/>
          <p:nvPr/>
        </p:nvSpPr>
        <p:spPr>
          <a:xfrm>
            <a:off x="263352" y="850837"/>
            <a:ext cx="6048672" cy="5078313"/>
          </a:xfrm>
          <a:prstGeom prst="rect">
            <a:avLst/>
          </a:prstGeom>
        </p:spPr>
        <p:txBody>
          <a:bodyPr wrap="square">
            <a:spAutoFit/>
          </a:bodyPr>
          <a:lstStyle/>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latin typeface="微软雅黑" panose="020B0503020204020204" pitchFamily="34" charset="-122"/>
                <a:ea typeface="微软雅黑" panose="020B0503020204020204" pitchFamily="34" charset="-122"/>
                <a:cs typeface="Arial Unicode MS" panose="020B0604020202020204" pitchFamily="34" charset="-122"/>
              </a:rPr>
              <a:t>Specific business models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Use of the information system and apps to build an e-commerce platform for logistics services</a:t>
            </a:r>
          </a:p>
          <a:p>
            <a:pPr marL="1200150" lvl="2"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Establish a real-time matching information platform for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cargo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owner and vehicles drivers</a:t>
            </a:r>
          </a:p>
          <a:p>
            <a:pPr marL="1200150" lvl="2"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Build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a fleet management platform for reorganization of individual vehicles</a:t>
            </a:r>
          </a:p>
          <a:p>
            <a:pPr marL="1200150" lvl="2" indent="-285750" algn="just">
              <a:spcBef>
                <a:spcPts val="600"/>
              </a:spcBef>
              <a:spcAft>
                <a:spcPts val="600"/>
              </a:spcAft>
              <a:buClr>
                <a:schemeClr val="bg2">
                  <a:lumMod val="50000"/>
                </a:schemeClr>
              </a:buClr>
              <a:buSzPct val="80000"/>
              <a:buFont typeface="Wingdings" panose="05000000000000000000" pitchFamily="2" charset="2"/>
              <a:buChar char="l"/>
              <a:defRPr/>
            </a:pPr>
            <a:r>
              <a:rPr lang="zh-CN" altLang="en-US" sz="1200" dirty="0" smtClean="0">
                <a:latin typeface="微软雅黑" panose="020B0503020204020204" pitchFamily="34" charset="-122"/>
                <a:ea typeface="微软雅黑" panose="020B0503020204020204" pitchFamily="34" charset="-122"/>
                <a:cs typeface="Arial Unicode MS" panose="020B0604020202020204" pitchFamily="34" charset="-122"/>
              </a:rPr>
              <a:t>‘</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Logistics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park + information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system</a:t>
            </a:r>
            <a:r>
              <a:rPr lang="zh-CN" altLang="en-US" sz="1200" dirty="0" smtClean="0">
                <a:latin typeface="微软雅黑" panose="020B0503020204020204" pitchFamily="34" charset="-122"/>
                <a:ea typeface="微软雅黑" panose="020B0503020204020204" pitchFamily="34" charset="-122"/>
                <a:cs typeface="Arial Unicode MS" panose="020B0604020202020204" pitchFamily="34" charset="-122"/>
              </a:rPr>
              <a:t>’</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are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used to organize transport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and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intermediaries</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Market drivers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The industry concentration of China’s road freight is relatively low.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Most vehicle for road freight are owned and operated by individuals.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In 2016, 85.5% of the freight companies had less than 10 vehicles and 0.02% of the companies had more than 500 freight vehicles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How to organize those individual vehicles to provide effective transport services?</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Status </a:t>
            </a: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and trends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from a large-scale competition to a differentiate competition</a:t>
            </a:r>
            <a:endPar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12" name="Picture 24" descr="https://img03.sogoucdn.com/net/a/04/link?&amp;url=http%3A%2F%2Ftp1.sinaimg.cn%2F2062475072%2F180%2F5721193414%2F1&amp;appid=100520117&amp;referer=http://weibo.com/foryou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9781" y="1000859"/>
            <a:ext cx="768057" cy="977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7373" y="1228010"/>
            <a:ext cx="612689" cy="52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 descr="http://www.lagou.com/image1/M00/37/6F/CgYXBlWjI_aAfJWSAADqCb6aCh436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5405" y="1200355"/>
            <a:ext cx="796184" cy="6109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ss2.baidu.com/6ONYsjip0QIZ8tyhnq/it/u=1045456076,508204348&amp;fm=58&amp;s=E784F506A290EF900D58A0D40100D033&amp;bpow=121&amp;bpoh=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0376" y="1200355"/>
            <a:ext cx="879365" cy="5450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p:cNvGraphicFramePr>
            <a:graphicFrameLocks noGrp="1"/>
          </p:cNvGraphicFramePr>
          <p:nvPr>
            <p:extLst>
              <p:ext uri="{D42A27DB-BD31-4B8C-83A1-F6EECF244321}">
                <p14:modId xmlns:p14="http://schemas.microsoft.com/office/powerpoint/2010/main" val="2278876614"/>
              </p:ext>
            </p:extLst>
          </p:nvPr>
        </p:nvGraphicFramePr>
        <p:xfrm>
          <a:off x="6816080" y="4617002"/>
          <a:ext cx="4892123" cy="1376978"/>
        </p:xfrm>
        <a:graphic>
          <a:graphicData uri="http://schemas.openxmlformats.org/drawingml/2006/table">
            <a:tbl>
              <a:tblPr>
                <a:tableStyleId>{3B4B98B0-60AC-42C2-AFA5-B58CD77FA1E5}</a:tableStyleId>
              </a:tblPr>
              <a:tblGrid>
                <a:gridCol w="1837165">
                  <a:extLst>
                    <a:ext uri="{9D8B030D-6E8A-4147-A177-3AD203B41FA5}">
                      <a16:colId xmlns:a16="http://schemas.microsoft.com/office/drawing/2014/main" val="20000"/>
                    </a:ext>
                  </a:extLst>
                </a:gridCol>
                <a:gridCol w="502950">
                  <a:extLst>
                    <a:ext uri="{9D8B030D-6E8A-4147-A177-3AD203B41FA5}">
                      <a16:colId xmlns:a16="http://schemas.microsoft.com/office/drawing/2014/main" val="20001"/>
                    </a:ext>
                  </a:extLst>
                </a:gridCol>
                <a:gridCol w="670601">
                  <a:extLst>
                    <a:ext uri="{9D8B030D-6E8A-4147-A177-3AD203B41FA5}">
                      <a16:colId xmlns:a16="http://schemas.microsoft.com/office/drawing/2014/main" val="20002"/>
                    </a:ext>
                  </a:extLst>
                </a:gridCol>
                <a:gridCol w="670601">
                  <a:extLst>
                    <a:ext uri="{9D8B030D-6E8A-4147-A177-3AD203B41FA5}">
                      <a16:colId xmlns:a16="http://schemas.microsoft.com/office/drawing/2014/main" val="20003"/>
                    </a:ext>
                  </a:extLst>
                </a:gridCol>
                <a:gridCol w="605403">
                  <a:extLst>
                    <a:ext uri="{9D8B030D-6E8A-4147-A177-3AD203B41FA5}">
                      <a16:colId xmlns:a16="http://schemas.microsoft.com/office/drawing/2014/main" val="20004"/>
                    </a:ext>
                  </a:extLst>
                </a:gridCol>
                <a:gridCol w="605403">
                  <a:extLst>
                    <a:ext uri="{9D8B030D-6E8A-4147-A177-3AD203B41FA5}">
                      <a16:colId xmlns:a16="http://schemas.microsoft.com/office/drawing/2014/main" val="20005"/>
                    </a:ext>
                  </a:extLst>
                </a:gridCol>
              </a:tblGrid>
              <a:tr h="269586">
                <a:tc>
                  <a:txBody>
                    <a:bodyPr/>
                    <a:lstStyle/>
                    <a:p>
                      <a:pPr algn="ctr" fontAlgn="b"/>
                      <a:r>
                        <a:rPr lang="en-US" altLang="zh-CN" sz="1000" u="none" strike="noStrike" dirty="0">
                          <a:effectLst/>
                        </a:rPr>
                        <a:t>Year</a:t>
                      </a: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u="none" strike="noStrike" dirty="0">
                          <a:effectLst/>
                        </a:rPr>
                        <a:t>2012</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u="none" strike="noStrike" dirty="0">
                          <a:effectLst/>
                        </a:rPr>
                        <a:t>2013</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u="none" strike="noStrike">
                          <a:effectLst/>
                        </a:rPr>
                        <a:t>2014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u="none" strike="noStrike">
                          <a:effectLst/>
                        </a:rPr>
                        <a:t>2015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u="none" strike="noStrike">
                          <a:effectLst/>
                        </a:rPr>
                        <a:t>2016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0000"/>
                  </a:ext>
                </a:extLst>
              </a:tr>
              <a:tr h="326342">
                <a:tc>
                  <a:txBody>
                    <a:bodyPr/>
                    <a:lstStyle/>
                    <a:p>
                      <a:pPr algn="ctr" fontAlgn="b"/>
                      <a:r>
                        <a:rPr lang="en-US" altLang="zh-CN" sz="1000" u="none" strike="noStrike" dirty="0">
                          <a:effectLst/>
                        </a:rPr>
                        <a:t>Road operation trucks (10,000 units)</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000" u="none" strike="noStrike" dirty="0">
                          <a:effectLst/>
                        </a:rPr>
                        <a:t>1253.2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000" u="none" strike="noStrike" dirty="0">
                          <a:effectLst/>
                        </a:rPr>
                        <a:t>1419.5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000" u="none" strike="noStrike" dirty="0">
                          <a:effectLst/>
                        </a:rPr>
                        <a:t>1453.4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000" u="none" strike="noStrike">
                          <a:effectLst/>
                        </a:rPr>
                        <a:t>1389.2 </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altLang="zh-CN" sz="1000" u="none" strike="noStrike">
                          <a:effectLst/>
                        </a:rPr>
                        <a:t>1351.8 </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0001"/>
                  </a:ext>
                </a:extLst>
              </a:tr>
              <a:tr h="286613">
                <a:tc>
                  <a:txBody>
                    <a:bodyPr/>
                    <a:lstStyle/>
                    <a:p>
                      <a:pPr algn="ctr" fontAlgn="b"/>
                      <a:r>
                        <a:rPr lang="en-US" altLang="zh-CN" sz="1000" b="0" i="0" u="none" strike="noStrike" dirty="0">
                          <a:solidFill>
                            <a:srgbClr val="000000"/>
                          </a:solidFill>
                          <a:effectLst/>
                          <a:latin typeface="Calibri" panose="020F0502020204030204" pitchFamily="34" charset="0"/>
                          <a:ea typeface="等线" panose="02010600030101010101" pitchFamily="2" charset="-122"/>
                        </a:rPr>
                        <a:t>Number of households in the road transport business (10,000 households)</a:t>
                      </a:r>
                      <a:endParaRPr lang="zh-CN" altLang="en-US" sz="10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ctr" fontAlgn="b"/>
                      <a:r>
                        <a:rPr lang="en-US" altLang="zh-CN" sz="1000" u="none" strike="noStrike" dirty="0">
                          <a:effectLst/>
                        </a:rPr>
                        <a:t>752.0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u="none" strike="noStrike" dirty="0">
                          <a:effectLst/>
                        </a:rPr>
                        <a:t>745.2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u="none" strike="noStrike" dirty="0">
                          <a:effectLst/>
                        </a:rPr>
                        <a:t>757.6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u="none" strike="noStrike" dirty="0">
                          <a:effectLst/>
                        </a:rPr>
                        <a:t>718.2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u="none" strike="noStrike" dirty="0">
                          <a:effectLst/>
                        </a:rPr>
                        <a:t>679.1 </a:t>
                      </a:r>
                      <a:endParaRPr lang="en-US" altLang="zh-CN" sz="1000" b="0" i="0" u="none" strike="noStrike" dirty="0">
                        <a:solidFill>
                          <a:srgbClr val="191919"/>
                        </a:solidFill>
                        <a:effectLst/>
                        <a:latin typeface="Arial" panose="020B060402020202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10002"/>
                  </a:ext>
                </a:extLst>
              </a:tr>
              <a:tr h="269586">
                <a:tc>
                  <a:txBody>
                    <a:bodyPr/>
                    <a:lstStyle/>
                    <a:p>
                      <a:pPr algn="ctr" fontAlgn="b"/>
                      <a:r>
                        <a:rPr lang="en-US" altLang="zh-CN" sz="1000" u="none" strike="noStrike" dirty="0">
                          <a:effectLst/>
                        </a:rPr>
                        <a:t>Average number of trucks per household</a:t>
                      </a:r>
                    </a:p>
                  </a:txBody>
                  <a:tcPr marL="9525" marR="9525" marT="9525" marB="0" anchor="ctr"/>
                </a:tc>
                <a:tc>
                  <a:txBody>
                    <a:bodyPr/>
                    <a:lstStyle/>
                    <a:p>
                      <a:pPr algn="ctr" fontAlgn="b"/>
                      <a:r>
                        <a:rPr lang="en-US" altLang="zh-CN" sz="1000" b="1" u="none" strike="noStrike">
                          <a:effectLst/>
                        </a:rPr>
                        <a:t>1.666 </a:t>
                      </a:r>
                      <a:endParaRPr lang="en-US" altLang="zh-CN" sz="10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b="1" u="none" strike="noStrike">
                          <a:effectLst/>
                        </a:rPr>
                        <a:t>1.905 </a:t>
                      </a:r>
                      <a:endParaRPr lang="en-US" altLang="zh-CN" sz="10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b="1" u="none" strike="noStrike" dirty="0">
                          <a:effectLst/>
                        </a:rPr>
                        <a:t>1.918 </a:t>
                      </a:r>
                      <a:endParaRPr lang="en-US" altLang="zh-CN" sz="10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b="1" u="none" strike="noStrike" dirty="0">
                          <a:effectLst/>
                        </a:rPr>
                        <a:t>1.934 </a:t>
                      </a:r>
                      <a:endParaRPr lang="en-US" altLang="zh-CN" sz="10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altLang="zh-CN" sz="1000" b="1" u="none" strike="noStrike" dirty="0">
                          <a:effectLst/>
                        </a:rPr>
                        <a:t>1.991 </a:t>
                      </a:r>
                      <a:endParaRPr lang="en-US" altLang="zh-CN" sz="10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0003"/>
                  </a:ext>
                </a:extLst>
              </a:tr>
            </a:tbl>
          </a:graphicData>
        </a:graphic>
      </p:graphicFrame>
      <p:sp>
        <p:nvSpPr>
          <p:cNvPr id="19" name="矩形 5"/>
          <p:cNvSpPr>
            <a:spLocks noChangeArrowheads="1"/>
          </p:cNvSpPr>
          <p:nvPr/>
        </p:nvSpPr>
        <p:spPr bwMode="auto">
          <a:xfrm>
            <a:off x="7187213" y="4297649"/>
            <a:ext cx="392447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China’s road freight enterprises and number of trucks</a:t>
            </a:r>
            <a:endParaRPr kumimoji="0" lang="zh-CN" altLang="en-US"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20" name="Picture 5" descr="C:\Users\THINK\AppData\Roaming\Tencent\Users\454160969\QQ\WinTemp\RichOle\)8IOGUSUKA`TKV)PJQUR7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7573" y="3089091"/>
            <a:ext cx="583089" cy="4755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http://p2.so.qhimg.com/bdr/_240_/t01b93fafc653c8577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3437" y="3053510"/>
            <a:ext cx="716635" cy="6077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THINK\AppData\Roaming\Tencent\Users\454160969\QQ\WinTemp\RichOle\~2NA2@~}AD~R$(J(6(([2`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07125" y="3061058"/>
            <a:ext cx="784664" cy="472840"/>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22"/>
          <p:cNvPicPr>
            <a:picLocks noChangeAspect="1"/>
          </p:cNvPicPr>
          <p:nvPr/>
        </p:nvPicPr>
        <p:blipFill>
          <a:blip r:embed="rId11"/>
          <a:stretch>
            <a:fillRect/>
          </a:stretch>
        </p:blipFill>
        <p:spPr>
          <a:xfrm>
            <a:off x="9413952" y="2096105"/>
            <a:ext cx="1305830" cy="515329"/>
          </a:xfrm>
          <a:prstGeom prst="rect">
            <a:avLst/>
          </a:prstGeom>
        </p:spPr>
      </p:pic>
      <p:pic>
        <p:nvPicPr>
          <p:cNvPr id="24" name="图片 23"/>
          <p:cNvPicPr>
            <a:picLocks noChangeAspect="1"/>
          </p:cNvPicPr>
          <p:nvPr/>
        </p:nvPicPr>
        <p:blipFill>
          <a:blip r:embed="rId12"/>
          <a:stretch>
            <a:fillRect/>
          </a:stretch>
        </p:blipFill>
        <p:spPr>
          <a:xfrm>
            <a:off x="7678908" y="2171363"/>
            <a:ext cx="1366431" cy="452600"/>
          </a:xfrm>
          <a:prstGeom prst="rect">
            <a:avLst/>
          </a:prstGeom>
        </p:spPr>
      </p:pic>
      <p:sp>
        <p:nvSpPr>
          <p:cNvPr id="17" name="矩形 5"/>
          <p:cNvSpPr>
            <a:spLocks noChangeArrowheads="1"/>
          </p:cNvSpPr>
          <p:nvPr/>
        </p:nvSpPr>
        <p:spPr bwMode="auto">
          <a:xfrm>
            <a:off x="6796953" y="6030763"/>
            <a:ext cx="46984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800" dirty="0">
                <a:solidFill>
                  <a:srgbClr val="000000"/>
                </a:solidFill>
                <a:latin typeface="微软雅黑" panose="020B0503020204020204" pitchFamily="34" charset="-122"/>
                <a:ea typeface="微软雅黑" panose="020B0503020204020204" pitchFamily="34" charset="-122"/>
              </a:rPr>
              <a:t>Source:</a:t>
            </a:r>
            <a:r>
              <a:rPr lang="zh-CN" altLang="en-US" sz="800" dirty="0">
                <a:solidFill>
                  <a:srgbClr val="000000"/>
                </a:solidFill>
                <a:latin typeface="微软雅黑" panose="020B0503020204020204" pitchFamily="34" charset="-122"/>
                <a:ea typeface="微软雅黑" panose="020B0503020204020204" pitchFamily="34" charset="-122"/>
              </a:rPr>
              <a:t> </a:t>
            </a:r>
            <a:r>
              <a:rPr lang="en-US" altLang="zh-CN" sz="800" dirty="0">
                <a:solidFill>
                  <a:srgbClr val="000000"/>
                </a:solidFill>
                <a:latin typeface="微软雅黑" panose="020B0503020204020204" pitchFamily="34" charset="-122"/>
                <a:ea typeface="微软雅黑" panose="020B0503020204020204" pitchFamily="34" charset="-122"/>
              </a:rPr>
              <a:t>Compiled from PRC Ministry of Transport and Chinese Federation of Logistics. China Road Freight Development Report (data from 2012-2017)</a:t>
            </a:r>
            <a:endParaRPr kumimoji="0" lang="zh-CN" altLang="en-US" sz="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5" name="TextBox 5"/>
          <p:cNvSpPr txBox="1"/>
          <p:nvPr/>
        </p:nvSpPr>
        <p:spPr>
          <a:xfrm>
            <a:off x="191344" y="-10508"/>
            <a:ext cx="3024336" cy="523220"/>
          </a:xfrm>
          <a:prstGeom prst="rect">
            <a:avLst/>
          </a:prstGeom>
          <a:noFill/>
        </p:spPr>
        <p:txBody>
          <a:bodyPr wrap="square" rtlCol="0">
            <a:spAutoFit/>
          </a:bodyPr>
          <a:lstStyle/>
          <a:p>
            <a:r>
              <a:rPr lang="en-US" altLang="zh-CN" sz="28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Business </a:t>
            </a:r>
            <a:r>
              <a:rPr lang="en-US" altLang="zh-CN" sz="2800" b="1" kern="0" dirty="0" smtClean="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Model</a:t>
            </a:r>
            <a:endParaRPr lang="zh-CN" altLang="en-US" sz="24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timg-(3).gif"/>
          <p:cNvPicPr>
            <a:picLocks noChangeAspect="1"/>
          </p:cNvPicPr>
          <p:nvPr/>
        </p:nvPicPr>
        <p:blipFill>
          <a:blip r:embed="rId3">
            <a:lum/>
          </a:blip>
          <a:srcRect l="33783" t="40531" r="-5498" b="51918"/>
          <a:stretch>
            <a:fillRect/>
          </a:stretch>
        </p:blipFill>
        <p:spPr>
          <a:xfrm>
            <a:off x="0" y="-23877"/>
            <a:ext cx="4079776" cy="642919"/>
          </a:xfrm>
          <a:prstGeom prst="rect">
            <a:avLst/>
          </a:prstGeom>
        </p:spPr>
      </p:pic>
      <p:sp>
        <p:nvSpPr>
          <p:cNvPr id="8" name="矩形 7"/>
          <p:cNvSpPr/>
          <p:nvPr/>
        </p:nvSpPr>
        <p:spPr>
          <a:xfrm>
            <a:off x="4561378" y="157377"/>
            <a:ext cx="5548630" cy="460375"/>
          </a:xfrm>
          <a:prstGeom prst="rect">
            <a:avLst/>
          </a:prstGeom>
        </p:spPr>
        <p:txBody>
          <a:bodyPr wrap="none">
            <a:spAutoFit/>
          </a:bodyPr>
          <a:lstStyle/>
          <a:p>
            <a:r>
              <a:rPr lang="en-US" altLang="zh-CN" sz="2400" b="1" spc="30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rPr>
              <a:t>“Last mile”delivery service</a:t>
            </a:r>
          </a:p>
        </p:txBody>
      </p:sp>
      <p:sp>
        <p:nvSpPr>
          <p:cNvPr id="9" name="矩形 8"/>
          <p:cNvSpPr/>
          <p:nvPr/>
        </p:nvSpPr>
        <p:spPr>
          <a:xfrm>
            <a:off x="254176" y="908720"/>
            <a:ext cx="5625800" cy="5232202"/>
          </a:xfrm>
          <a:prstGeom prst="rect">
            <a:avLst/>
          </a:prstGeom>
        </p:spPr>
        <p:txBody>
          <a:bodyPr wrap="square">
            <a:spAutoFit/>
          </a:bodyPr>
          <a:lstStyle/>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latin typeface="微软雅黑" panose="020B0503020204020204" pitchFamily="34" charset="-122"/>
                <a:ea typeface="微软雅黑" panose="020B0503020204020204" pitchFamily="34" charset="-122"/>
                <a:cs typeface="Arial Unicode MS" panose="020B0604020202020204" pitchFamily="34" charset="-122"/>
              </a:rPr>
              <a:t>Specific business model</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The parcels are delivered to a smart cabinet. The customer picks up the parcels by themselves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The parcels are delivered to a third-party collection stations located in convenience stores, pharmacies, laundries. Consumers can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self-pickup or ask for a home delivery from the station. </a:t>
            </a:r>
            <a:endParaRPr lang="en-US" altLang="zh-CN" sz="1200" dirty="0">
              <a:latin typeface="微软雅黑" panose="020B0503020204020204" pitchFamily="34" charset="-122"/>
              <a:ea typeface="微软雅黑" panose="020B0503020204020204" pitchFamily="34" charset="-122"/>
              <a:cs typeface="Arial Unicode MS" panose="020B0604020202020204" pitchFamily="34" charset="-122"/>
            </a:endParaRP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Market drivers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Most online retail consumers are household consumers. E-commerce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logistics need to find a way to enter into community families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Delivering service should create better customer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experience and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more customer value.</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Status </a:t>
            </a: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and trends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Companies are exploring new ways of parcel reception using modern equipment and Internet </a:t>
            </a:r>
          </a:p>
          <a:p>
            <a:pPr marL="1200150" lvl="2"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Parcel receiving box</a:t>
            </a:r>
            <a:endParaRPr lang="en-US" altLang="zh-CN" sz="1200" dirty="0">
              <a:latin typeface="微软雅黑" panose="020B0503020204020204" pitchFamily="34" charset="-122"/>
              <a:ea typeface="微软雅黑" panose="020B0503020204020204" pitchFamily="34" charset="-122"/>
              <a:cs typeface="Arial Unicode MS" panose="020B0604020202020204" pitchFamily="34" charset="-122"/>
            </a:endParaRPr>
          </a:p>
          <a:p>
            <a:pPr marL="1200150" lvl="2"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Unmanned vehicles</a:t>
            </a:r>
          </a:p>
          <a:p>
            <a:pPr marL="1200150" lvl="2"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Smart buildings</a:t>
            </a:r>
          </a:p>
        </p:txBody>
      </p:sp>
      <p:grpSp>
        <p:nvGrpSpPr>
          <p:cNvPr id="16" name="组合 15"/>
          <p:cNvGrpSpPr/>
          <p:nvPr/>
        </p:nvGrpSpPr>
        <p:grpSpPr>
          <a:xfrm>
            <a:off x="6888088" y="1196752"/>
            <a:ext cx="4104456" cy="1944216"/>
            <a:chOff x="6960096" y="1340768"/>
            <a:chExt cx="4074742" cy="1944475"/>
          </a:xfrm>
        </p:grpSpPr>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352" y="2277130"/>
              <a:ext cx="1296144" cy="100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096" y="1363658"/>
              <a:ext cx="1296144" cy="91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6"/>
            <a:stretch>
              <a:fillRect/>
            </a:stretch>
          </p:blipFill>
          <p:spPr>
            <a:xfrm>
              <a:off x="7729018" y="2371400"/>
              <a:ext cx="1054444" cy="725850"/>
            </a:xfrm>
            <a:prstGeom prst="rect">
              <a:avLst/>
            </a:prstGeom>
          </p:spPr>
        </p:pic>
        <p:pic>
          <p:nvPicPr>
            <p:cNvPr id="3" name="图片 2"/>
            <p:cNvPicPr>
              <a:picLocks noChangeAspect="1"/>
            </p:cNvPicPr>
            <p:nvPr/>
          </p:nvPicPr>
          <p:blipFill>
            <a:blip r:embed="rId7"/>
            <a:stretch>
              <a:fillRect/>
            </a:stretch>
          </p:blipFill>
          <p:spPr>
            <a:xfrm>
              <a:off x="8379113" y="1531102"/>
              <a:ext cx="1380952" cy="552381"/>
            </a:xfrm>
            <a:prstGeom prst="rect">
              <a:avLst/>
            </a:prstGeom>
          </p:spPr>
        </p:pic>
        <p:pic>
          <p:nvPicPr>
            <p:cNvPr id="5" name="图片 4"/>
            <p:cNvPicPr>
              <a:picLocks noChangeAspect="1"/>
            </p:cNvPicPr>
            <p:nvPr/>
          </p:nvPicPr>
          <p:blipFill>
            <a:blip r:embed="rId8"/>
            <a:stretch>
              <a:fillRect/>
            </a:stretch>
          </p:blipFill>
          <p:spPr>
            <a:xfrm>
              <a:off x="9874218" y="1340768"/>
              <a:ext cx="1160620" cy="933048"/>
            </a:xfrm>
            <a:prstGeom prst="rect">
              <a:avLst/>
            </a:prstGeom>
          </p:spPr>
        </p:pic>
      </p:grpSp>
      <p:pic>
        <p:nvPicPr>
          <p:cNvPr id="1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42318" r="52250" b="5990"/>
          <a:stretch>
            <a:fillRect/>
          </a:stretch>
        </p:blipFill>
        <p:spPr bwMode="auto">
          <a:xfrm>
            <a:off x="6331248" y="3583037"/>
            <a:ext cx="2553840" cy="13702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64352" y="3583038"/>
            <a:ext cx="2592288" cy="1370286"/>
          </a:xfrm>
          <a:prstGeom prst="rect">
            <a:avLst/>
          </a:prstGeom>
          <a:ln>
            <a:noFill/>
          </a:ln>
          <a:effectLst>
            <a:softEdge rad="112500"/>
          </a:effectLst>
        </p:spPr>
      </p:pic>
      <p:pic>
        <p:nvPicPr>
          <p:cNvPr id="14" name="图片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76376" y="5013176"/>
            <a:ext cx="2580264" cy="1435539"/>
          </a:xfrm>
          <a:prstGeom prst="rect">
            <a:avLst/>
          </a:prstGeom>
          <a:ln>
            <a:noFill/>
          </a:ln>
          <a:effectLst>
            <a:softEdge rad="112500"/>
          </a:effectLst>
        </p:spPr>
      </p:pic>
      <p:pic>
        <p:nvPicPr>
          <p:cNvPr id="15" name="图片 14">
            <a:hlinkClick r:id="rId12" action="ppaction://hlinkfil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31248" y="5098274"/>
            <a:ext cx="2512199" cy="1356712"/>
          </a:xfrm>
          <a:prstGeom prst="rect">
            <a:avLst/>
          </a:prstGeom>
          <a:ln>
            <a:noFill/>
          </a:ln>
          <a:effectLst>
            <a:softEdge rad="112500"/>
          </a:effectLst>
        </p:spPr>
      </p:pic>
      <p:sp>
        <p:nvSpPr>
          <p:cNvPr id="17" name="TextBox 5"/>
          <p:cNvSpPr txBox="1"/>
          <p:nvPr/>
        </p:nvSpPr>
        <p:spPr>
          <a:xfrm>
            <a:off x="191344" y="-10508"/>
            <a:ext cx="3024336" cy="523220"/>
          </a:xfrm>
          <a:prstGeom prst="rect">
            <a:avLst/>
          </a:prstGeom>
          <a:noFill/>
        </p:spPr>
        <p:txBody>
          <a:bodyPr wrap="square" rtlCol="0">
            <a:spAutoFit/>
          </a:bodyPr>
          <a:lstStyle/>
          <a:p>
            <a:r>
              <a:rPr lang="en-US" altLang="zh-CN" sz="28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Business </a:t>
            </a:r>
            <a:r>
              <a:rPr lang="en-US" altLang="zh-CN" sz="2800" b="1" kern="0" dirty="0" smtClean="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Model</a:t>
            </a:r>
            <a:endParaRPr lang="zh-CN" altLang="en-US" sz="24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timg-(3).gif"/>
          <p:cNvPicPr>
            <a:picLocks noChangeAspect="1"/>
          </p:cNvPicPr>
          <p:nvPr/>
        </p:nvPicPr>
        <p:blipFill>
          <a:blip r:embed="rId3">
            <a:lum/>
          </a:blip>
          <a:srcRect l="33783" t="40531" r="-5498" b="51918"/>
          <a:stretch>
            <a:fillRect/>
          </a:stretch>
        </p:blipFill>
        <p:spPr>
          <a:xfrm>
            <a:off x="0" y="-23877"/>
            <a:ext cx="4079776" cy="642919"/>
          </a:xfrm>
          <a:prstGeom prst="rect">
            <a:avLst/>
          </a:prstGeom>
        </p:spPr>
      </p:pic>
      <p:sp>
        <p:nvSpPr>
          <p:cNvPr id="8" name="矩形 7"/>
          <p:cNvSpPr/>
          <p:nvPr/>
        </p:nvSpPr>
        <p:spPr>
          <a:xfrm>
            <a:off x="4561378" y="157377"/>
            <a:ext cx="5131789" cy="461665"/>
          </a:xfrm>
          <a:prstGeom prst="rect">
            <a:avLst/>
          </a:prstGeom>
        </p:spPr>
        <p:txBody>
          <a:bodyPr wrap="none">
            <a:spAutoFit/>
          </a:bodyPr>
          <a:lstStyle/>
          <a:p>
            <a:r>
              <a:rPr lang="en-US" altLang="zh-CN" sz="2400" b="1" spc="30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rPr>
              <a:t>Instant delivery logistics</a:t>
            </a:r>
            <a:endParaRPr lang="zh-CN" altLang="en-US" sz="2400" b="1" spc="30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9" name="矩形 8"/>
          <p:cNvSpPr/>
          <p:nvPr/>
        </p:nvSpPr>
        <p:spPr>
          <a:xfrm>
            <a:off x="254176" y="908720"/>
            <a:ext cx="4761704" cy="5416868"/>
          </a:xfrm>
          <a:prstGeom prst="rect">
            <a:avLst/>
          </a:prstGeom>
        </p:spPr>
        <p:txBody>
          <a:bodyPr wrap="square">
            <a:spAutoFit/>
          </a:bodyPr>
          <a:lstStyle/>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latin typeface="微软雅黑" panose="020B0503020204020204" pitchFamily="34" charset="-122"/>
                <a:ea typeface="微软雅黑" panose="020B0503020204020204" pitchFamily="34" charset="-122"/>
                <a:cs typeface="Arial Unicode MS" panose="020B0604020202020204" pitchFamily="34" charset="-122"/>
              </a:rPr>
              <a:t>Specific business model</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No-storage distribution, immediate door-to-door delivery</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Type of services: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food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delivery,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takeaway</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 purchases and urgent deliveries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A huge two-wheeled fleet serves large-scale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orders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(electronic bikes) </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Market drivers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Take-out delivery e-commerce expands rapidly in urban agglomerations.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Offline delivery and other multi-channel “new retails” need an instant logistics system</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This mode of consumer logistics services has become very popular in large cities in China.</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a:t>
            </a:r>
            <a:r>
              <a:rPr lang="en-US" altLang="zh-CN" sz="14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tatus </a:t>
            </a: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and trends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Good system scheduling capability and large-scale business cooperation network are the focus of their competitiveness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Some instant delivery logistics companies are becoming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industry giants</a:t>
            </a:r>
          </a:p>
        </p:txBody>
      </p:sp>
      <p:pic>
        <p:nvPicPr>
          <p:cNvPr id="2" name="图片 1"/>
          <p:cNvPicPr>
            <a:picLocks noChangeAspect="1"/>
          </p:cNvPicPr>
          <p:nvPr/>
        </p:nvPicPr>
        <p:blipFill>
          <a:blip r:embed="rId4"/>
          <a:stretch>
            <a:fillRect/>
          </a:stretch>
        </p:blipFill>
        <p:spPr>
          <a:xfrm>
            <a:off x="8655401" y="1542183"/>
            <a:ext cx="1521983" cy="648072"/>
          </a:xfrm>
          <a:prstGeom prst="rect">
            <a:avLst/>
          </a:prstGeom>
        </p:spPr>
      </p:pic>
      <p:pic>
        <p:nvPicPr>
          <p:cNvPr id="3" name="图片 2"/>
          <p:cNvPicPr>
            <a:picLocks noChangeAspect="1"/>
          </p:cNvPicPr>
          <p:nvPr/>
        </p:nvPicPr>
        <p:blipFill>
          <a:blip r:embed="rId5"/>
          <a:stretch>
            <a:fillRect/>
          </a:stretch>
        </p:blipFill>
        <p:spPr>
          <a:xfrm>
            <a:off x="10193219" y="1427384"/>
            <a:ext cx="1641989" cy="762871"/>
          </a:xfrm>
          <a:prstGeom prst="rect">
            <a:avLst/>
          </a:prstGeom>
        </p:spPr>
      </p:pic>
      <p:pic>
        <p:nvPicPr>
          <p:cNvPr id="5" name="图片 4"/>
          <p:cNvPicPr>
            <a:picLocks noChangeAspect="1"/>
          </p:cNvPicPr>
          <p:nvPr/>
        </p:nvPicPr>
        <p:blipFill>
          <a:blip r:embed="rId6"/>
          <a:stretch>
            <a:fillRect/>
          </a:stretch>
        </p:blipFill>
        <p:spPr>
          <a:xfrm>
            <a:off x="8655401" y="2455950"/>
            <a:ext cx="1537818" cy="792088"/>
          </a:xfrm>
          <a:prstGeom prst="rect">
            <a:avLst/>
          </a:prstGeom>
        </p:spPr>
      </p:pic>
      <p:pic>
        <p:nvPicPr>
          <p:cNvPr id="4" name="图片 3"/>
          <p:cNvPicPr>
            <a:picLocks noChangeAspect="1"/>
          </p:cNvPicPr>
          <p:nvPr/>
        </p:nvPicPr>
        <p:blipFill>
          <a:blip r:embed="rId7"/>
          <a:stretch>
            <a:fillRect/>
          </a:stretch>
        </p:blipFill>
        <p:spPr>
          <a:xfrm>
            <a:off x="10344472" y="2526075"/>
            <a:ext cx="1339484" cy="721963"/>
          </a:xfrm>
          <a:prstGeom prst="rect">
            <a:avLst/>
          </a:prstGeom>
        </p:spPr>
      </p:pic>
      <p:graphicFrame>
        <p:nvGraphicFramePr>
          <p:cNvPr id="13" name="图表 12"/>
          <p:cNvGraphicFramePr/>
          <p:nvPr>
            <p:extLst>
              <p:ext uri="{D42A27DB-BD31-4B8C-83A1-F6EECF244321}">
                <p14:modId xmlns:p14="http://schemas.microsoft.com/office/powerpoint/2010/main" val="2980766930"/>
              </p:ext>
            </p:extLst>
          </p:nvPr>
        </p:nvGraphicFramePr>
        <p:xfrm>
          <a:off x="6266565" y="3617284"/>
          <a:ext cx="5112568" cy="2528292"/>
        </p:xfrm>
        <a:graphic>
          <a:graphicData uri="http://schemas.openxmlformats.org/drawingml/2006/chart">
            <c:chart xmlns:c="http://schemas.openxmlformats.org/drawingml/2006/chart" xmlns:r="http://schemas.openxmlformats.org/officeDocument/2006/relationships" r:id="rId8"/>
          </a:graphicData>
        </a:graphic>
      </p:graphicFrame>
      <p:sp>
        <p:nvSpPr>
          <p:cNvPr id="15" name="矩形 14"/>
          <p:cNvSpPr/>
          <p:nvPr/>
        </p:nvSpPr>
        <p:spPr>
          <a:xfrm>
            <a:off x="5936495" y="6034260"/>
            <a:ext cx="5772734" cy="253916"/>
          </a:xfrm>
          <a:prstGeom prst="rect">
            <a:avLst/>
          </a:prstGeom>
        </p:spPr>
        <p:txBody>
          <a:bodyPr wrap="none">
            <a:spAutoFit/>
          </a:bodyPr>
          <a:lstStyle/>
          <a:p>
            <a:pPr algn="ctr" defTabSz="914400">
              <a:defRPr lang="zh-CN" sz="1400" b="1" i="0" u="none" strike="noStrike" kern="1200" spc="0" baseline="0">
                <a:solidFill>
                  <a:sysClr val="windowText" lastClr="000000">
                    <a:lumMod val="65000"/>
                    <a:lumOff val="35000"/>
                  </a:sysClr>
                </a:solidFill>
                <a:latin typeface="黑体" panose="02010609060101010101" charset="-122"/>
                <a:ea typeface="黑体" panose="02010609060101010101" charset="-122"/>
                <a:cs typeface="黑体" panose="02010609060101010101" charset="-122"/>
                <a:sym typeface="黑体" panose="02010609060101010101" charset="-122"/>
              </a:defRPr>
            </a:pPr>
            <a:r>
              <a:rPr lang="en-US" altLang="zh-CN" sz="1050" b="1" dirty="0">
                <a:latin typeface="黑体" panose="02010609060101010101" charset="-122"/>
                <a:ea typeface="黑体" panose="02010609060101010101" charset="-122"/>
                <a:cs typeface="黑体" panose="02010609060101010101" charset="-122"/>
                <a:sym typeface="黑体" panose="02010609060101010101" charset="-122"/>
              </a:rPr>
              <a:t>2015Q1-2017Q4: Food and Beverage market in Internet - Market Trading Scale (China)</a:t>
            </a:r>
            <a:endParaRPr lang="zh-CN" altLang="en-US" sz="1050" b="1" dirty="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19" name="矩形 5"/>
          <p:cNvSpPr>
            <a:spLocks noChangeArrowheads="1"/>
          </p:cNvSpPr>
          <p:nvPr/>
        </p:nvSpPr>
        <p:spPr bwMode="auto">
          <a:xfrm>
            <a:off x="6266565" y="6288176"/>
            <a:ext cx="53479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lvl="0" defTabSz="914400" eaLnBrk="1" hangingPunct="1">
              <a:defRPr/>
            </a:pPr>
            <a:r>
              <a:rPr kumimoji="0" lang="en-US" altLang="zh-CN" sz="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Source: Analysis International. Food and Beverage Internet Market, Annual Comprehensive Analysis 2018</a:t>
            </a:r>
            <a:endParaRPr kumimoji="0" lang="zh-CN" altLang="en-US" sz="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8008" y="1720786"/>
            <a:ext cx="2206870" cy="1470327"/>
          </a:xfrm>
          <a:prstGeom prst="rect">
            <a:avLst/>
          </a:prstGeom>
        </p:spPr>
      </p:pic>
      <p:sp>
        <p:nvSpPr>
          <p:cNvPr id="16" name="TextBox 5"/>
          <p:cNvSpPr txBox="1"/>
          <p:nvPr/>
        </p:nvSpPr>
        <p:spPr>
          <a:xfrm>
            <a:off x="191344" y="-10508"/>
            <a:ext cx="3024336" cy="523220"/>
          </a:xfrm>
          <a:prstGeom prst="rect">
            <a:avLst/>
          </a:prstGeom>
          <a:noFill/>
        </p:spPr>
        <p:txBody>
          <a:bodyPr wrap="square" rtlCol="0">
            <a:spAutoFit/>
          </a:bodyPr>
          <a:lstStyle/>
          <a:p>
            <a:r>
              <a:rPr lang="en-US" altLang="zh-CN" sz="28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Business </a:t>
            </a:r>
            <a:r>
              <a:rPr lang="en-US" altLang="zh-CN" sz="2800" b="1" kern="0" dirty="0" smtClean="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Model</a:t>
            </a:r>
            <a:endParaRPr lang="zh-CN" altLang="en-US" sz="24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timg-(3).gif"/>
          <p:cNvPicPr>
            <a:picLocks noChangeAspect="1"/>
          </p:cNvPicPr>
          <p:nvPr/>
        </p:nvPicPr>
        <p:blipFill>
          <a:blip r:embed="rId3">
            <a:lum/>
          </a:blip>
          <a:srcRect l="33783" t="40531" r="-5498" b="51918"/>
          <a:stretch>
            <a:fillRect/>
          </a:stretch>
        </p:blipFill>
        <p:spPr>
          <a:xfrm>
            <a:off x="0" y="-23877"/>
            <a:ext cx="4079776" cy="642919"/>
          </a:xfrm>
          <a:prstGeom prst="rect">
            <a:avLst/>
          </a:prstGeom>
        </p:spPr>
      </p:pic>
      <p:sp>
        <p:nvSpPr>
          <p:cNvPr id="8" name="矩形 7"/>
          <p:cNvSpPr/>
          <p:nvPr/>
        </p:nvSpPr>
        <p:spPr>
          <a:xfrm>
            <a:off x="4226733" y="160552"/>
            <a:ext cx="7163435" cy="460375"/>
          </a:xfrm>
          <a:prstGeom prst="rect">
            <a:avLst/>
          </a:prstGeom>
        </p:spPr>
        <p:txBody>
          <a:bodyPr wrap="none">
            <a:spAutoFit/>
          </a:bodyPr>
          <a:lstStyle/>
          <a:p>
            <a:pPr algn="l"/>
            <a:r>
              <a:rPr lang="en-US" altLang="zh-CN" sz="2400" b="1" spc="30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rPr>
              <a:t>Multi-channel collaborative logistics</a:t>
            </a:r>
          </a:p>
        </p:txBody>
      </p:sp>
      <p:sp>
        <p:nvSpPr>
          <p:cNvPr id="9" name="矩形 8"/>
          <p:cNvSpPr/>
          <p:nvPr/>
        </p:nvSpPr>
        <p:spPr>
          <a:xfrm>
            <a:off x="335360" y="1052736"/>
            <a:ext cx="5393889" cy="5232202"/>
          </a:xfrm>
          <a:prstGeom prst="rect">
            <a:avLst/>
          </a:prstGeom>
        </p:spPr>
        <p:txBody>
          <a:bodyPr wrap="square">
            <a:spAutoFit/>
          </a:bodyPr>
          <a:lstStyle/>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latin typeface="微软雅黑" panose="020B0503020204020204" pitchFamily="34" charset="-122"/>
                <a:ea typeface="微软雅黑" panose="020B0503020204020204" pitchFamily="34" charset="-122"/>
                <a:cs typeface="Arial Unicode MS" panose="020B0604020202020204" pitchFamily="34" charset="-122"/>
              </a:rPr>
              <a:t>Specific business model</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Stores adopt two forms simultaneously: supermarkets for online retail and warehouses for offline retail</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The service coverage for each store is around 3-5 square kilometers and the delivery is done in 30 minutes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The store is equipped with a fresh food supermarket and a food processing area</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Market drivers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Service: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Online+ Offline</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 integrated commerce.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Use ‘both network and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physical retail + instant delivery’ model instead of traditional e-commerce </a:t>
            </a:r>
            <a:r>
              <a:rPr lang="en-US" altLang="zh-CN" sz="1200" dirty="0" err="1">
                <a:latin typeface="微软雅黑" panose="020B0503020204020204" pitchFamily="34" charset="-122"/>
                <a:ea typeface="微软雅黑" panose="020B0503020204020204" pitchFamily="34" charset="-122"/>
                <a:cs typeface="Arial Unicode MS" panose="020B0604020202020204" pitchFamily="34" charset="-122"/>
              </a:rPr>
              <a:t>model‘network</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 retail + express delivery’</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Significant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reduction on the cost of door-to-door distribution of fresh products</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a:t>
            </a:r>
            <a:r>
              <a:rPr lang="en-US" altLang="zh-CN" sz="14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tatus </a:t>
            </a: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and trends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He Ma has become very popular and plans to open 100 stores during this year</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Keep trying more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innovations in operation and management</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endParaRPr lang="en-US" altLang="zh-CN" sz="12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0" name="矩形 9"/>
          <p:cNvSpPr/>
          <p:nvPr/>
        </p:nvSpPr>
        <p:spPr>
          <a:xfrm>
            <a:off x="6431245" y="2204864"/>
            <a:ext cx="5112568" cy="1231106"/>
          </a:xfrm>
          <a:prstGeom prst="rect">
            <a:avLst/>
          </a:prstGeom>
          <a:ln>
            <a:solidFill>
              <a:schemeClr val="bg2">
                <a:lumMod val="50000"/>
              </a:schemeClr>
            </a:solidFill>
          </a:ln>
        </p:spPr>
        <p:txBody>
          <a:bodyPr wrap="square">
            <a:spAutoFit/>
          </a:bodyPr>
          <a:lstStyle/>
          <a:p>
            <a:pPr algn="just">
              <a:spcBef>
                <a:spcPts val="600"/>
              </a:spcBef>
              <a:spcAft>
                <a:spcPts val="600"/>
              </a:spcAft>
              <a:buClr>
                <a:schemeClr val="bg2">
                  <a:lumMod val="50000"/>
                </a:schemeClr>
              </a:buClr>
              <a:buSzPct val="80000"/>
              <a:defRPr/>
            </a:pPr>
            <a:r>
              <a:rPr lang="zh-CN" altLang="en-US" sz="1400" dirty="0">
                <a:latin typeface="微软雅黑" panose="020B0503020204020204" pitchFamily="34" charset="-122"/>
                <a:ea typeface="微软雅黑" panose="020B0503020204020204" pitchFamily="34" charset="-122"/>
                <a:cs typeface="Arial Unicode MS" panose="020B0604020202020204" pitchFamily="34" charset="-122"/>
              </a:rPr>
              <a:t>     </a:t>
            </a:r>
            <a:r>
              <a:rPr lang="zh-CN" altLang="en-US" sz="1200" dirty="0">
                <a:latin typeface="微软雅黑" panose="020B0503020204020204" pitchFamily="34" charset="-122"/>
                <a:ea typeface="微软雅黑" panose="020B0503020204020204" pitchFamily="34" charset="-122"/>
                <a:cs typeface="Arial Unicode MS" panose="020B0604020202020204" pitchFamily="34" charset="-122"/>
              </a:rPr>
              <a:t> </a:t>
            </a:r>
            <a:r>
              <a:rPr lang="zh-CN" altLang="en-US" sz="1000" dirty="0">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1000" dirty="0">
                <a:latin typeface="微软雅黑" panose="020B0503020204020204" pitchFamily="34" charset="-122"/>
                <a:ea typeface="微软雅黑" panose="020B0503020204020204" pitchFamily="34" charset="-122"/>
                <a:cs typeface="Arial Unicode MS" panose="020B0604020202020204" pitchFamily="34" charset="-122"/>
              </a:rPr>
              <a:t>Up to July 31st, 2018, He Ma has opened 64 stores </a:t>
            </a:r>
            <a:r>
              <a:rPr lang="en-US" altLang="zh-CN" sz="1000" dirty="0" smtClean="0">
                <a:latin typeface="微软雅黑" panose="020B0503020204020204" pitchFamily="34" charset="-122"/>
                <a:ea typeface="微软雅黑" panose="020B0503020204020204" pitchFamily="34" charset="-122"/>
                <a:cs typeface="Arial Unicode MS" panose="020B0604020202020204" pitchFamily="34" charset="-122"/>
              </a:rPr>
              <a:t>in the major cities of </a:t>
            </a:r>
            <a:r>
              <a:rPr lang="en-US" altLang="zh-CN" sz="1000" dirty="0">
                <a:latin typeface="微软雅黑" panose="020B0503020204020204" pitchFamily="34" charset="-122"/>
                <a:ea typeface="微软雅黑" panose="020B0503020204020204" pitchFamily="34" charset="-122"/>
                <a:cs typeface="Arial Unicode MS" panose="020B0604020202020204" pitchFamily="34" charset="-122"/>
              </a:rPr>
              <a:t>China. In their first </a:t>
            </a:r>
            <a:r>
              <a:rPr lang="en-US" altLang="zh-CN" sz="1000" dirty="0" smtClean="0">
                <a:latin typeface="微软雅黑" panose="020B0503020204020204" pitchFamily="34" charset="-122"/>
                <a:ea typeface="微软雅黑" panose="020B0503020204020204" pitchFamily="34" charset="-122"/>
                <a:cs typeface="Arial Unicode MS" panose="020B0604020202020204" pitchFamily="34" charset="-122"/>
              </a:rPr>
              <a:t>one and </a:t>
            </a:r>
            <a:r>
              <a:rPr lang="en-US" altLang="zh-CN" sz="1000" dirty="0">
                <a:latin typeface="微软雅黑" panose="020B0503020204020204" pitchFamily="34" charset="-122"/>
                <a:ea typeface="微软雅黑" panose="020B0503020204020204" pitchFamily="34" charset="-122"/>
                <a:cs typeface="Arial Unicode MS" panose="020B0604020202020204" pitchFamily="34" charset="-122"/>
              </a:rPr>
              <a:t>a half year of operation, the average daily sales of 7 stores was around 800 thousand RMB. Sales per square meter were about 15,000 RMB (with an operating efficiency of </a:t>
            </a:r>
            <a:r>
              <a:rPr lang="en-US" altLang="zh-CN" sz="1000" dirty="0" smtClean="0">
                <a:latin typeface="微软雅黑" panose="020B0503020204020204" pitchFamily="34" charset="-122"/>
                <a:ea typeface="微软雅黑" panose="020B0503020204020204" pitchFamily="34" charset="-122"/>
                <a:cs typeface="Arial Unicode MS" panose="020B0604020202020204" pitchFamily="34" charset="-122"/>
              </a:rPr>
              <a:t>2-3 </a:t>
            </a:r>
            <a:r>
              <a:rPr lang="en-US" altLang="zh-CN" sz="1000" dirty="0">
                <a:latin typeface="微软雅黑" panose="020B0503020204020204" pitchFamily="34" charset="-122"/>
                <a:ea typeface="微软雅黑" panose="020B0503020204020204" pitchFamily="34" charset="-122"/>
                <a:cs typeface="Arial Unicode MS" panose="020B0604020202020204" pitchFamily="34" charset="-122"/>
              </a:rPr>
              <a:t>times more </a:t>
            </a:r>
            <a:r>
              <a:rPr lang="en-US" altLang="zh-CN" sz="1000" dirty="0" smtClean="0">
                <a:latin typeface="微软雅黑" panose="020B0503020204020204" pitchFamily="34" charset="-122"/>
                <a:ea typeface="微软雅黑" panose="020B0503020204020204" pitchFamily="34" charset="-122"/>
                <a:cs typeface="Arial Unicode MS" panose="020B0604020202020204" pitchFamily="34" charset="-122"/>
              </a:rPr>
              <a:t>than </a:t>
            </a:r>
            <a:r>
              <a:rPr lang="en-US" altLang="zh-CN" sz="1000" dirty="0">
                <a:latin typeface="微软雅黑" panose="020B0503020204020204" pitchFamily="34" charset="-122"/>
                <a:ea typeface="微软雅黑" panose="020B0503020204020204" pitchFamily="34" charset="-122"/>
                <a:cs typeface="Arial Unicode MS" panose="020B0604020202020204" pitchFamily="34" charset="-122"/>
              </a:rPr>
              <a:t>other similar stores). </a:t>
            </a:r>
            <a:r>
              <a:rPr lang="en-US" altLang="zh-CN" sz="1000" dirty="0" smtClean="0">
                <a:latin typeface="微软雅黑" panose="020B0503020204020204" pitchFamily="34" charset="-122"/>
                <a:ea typeface="微软雅黑" panose="020B0503020204020204" pitchFamily="34" charset="-122"/>
                <a:cs typeface="Arial Unicode MS" panose="020B0604020202020204" pitchFamily="34" charset="-122"/>
              </a:rPr>
              <a:t>Over 60</a:t>
            </a:r>
            <a:r>
              <a:rPr lang="en-US" altLang="zh-CN" sz="1000" dirty="0">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1000" dirty="0" smtClean="0">
                <a:latin typeface="微软雅黑" panose="020B0503020204020204" pitchFamily="34" charset="-122"/>
                <a:ea typeface="微软雅黑" panose="020B0503020204020204" pitchFamily="34" charset="-122"/>
                <a:cs typeface="Arial Unicode MS" panose="020B0604020202020204" pitchFamily="34" charset="-122"/>
              </a:rPr>
              <a:t>were online orders</a:t>
            </a:r>
            <a:r>
              <a:rPr lang="en-US" altLang="zh-CN" sz="1000" dirty="0">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1000" dirty="0" smtClean="0">
                <a:latin typeface="微软雅黑" panose="020B0503020204020204" pitchFamily="34" charset="-122"/>
                <a:ea typeface="微软雅黑" panose="020B0503020204020204" pitchFamily="34" charset="-122"/>
                <a:cs typeface="Arial Unicode MS" panose="020B0604020202020204" pitchFamily="34" charset="-122"/>
              </a:rPr>
              <a:t> He Ma provide free deliveries without </a:t>
            </a:r>
            <a:r>
              <a:rPr lang="en-US" altLang="zh-CN" sz="1000" dirty="0">
                <a:latin typeface="微软雅黑" panose="020B0503020204020204" pitchFamily="34" charset="-122"/>
                <a:ea typeface="微软雅黑" panose="020B0503020204020204" pitchFamily="34" charset="-122"/>
                <a:cs typeface="Arial Unicode MS" panose="020B0604020202020204" pitchFamily="34" charset="-122"/>
              </a:rPr>
              <a:t>purchase amount </a:t>
            </a:r>
            <a:r>
              <a:rPr lang="en-US" altLang="zh-CN" sz="1000" dirty="0" smtClean="0">
                <a:latin typeface="微软雅黑" panose="020B0503020204020204" pitchFamily="34" charset="-122"/>
                <a:ea typeface="微软雅黑" panose="020B0503020204020204" pitchFamily="34" charset="-122"/>
                <a:cs typeface="Arial Unicode MS" panose="020B0604020202020204" pitchFamily="34" charset="-122"/>
              </a:rPr>
              <a:t>limit. And they promised to make door-to-door delivery within half </a:t>
            </a:r>
            <a:r>
              <a:rPr lang="en-US" altLang="zh-CN" sz="1000" dirty="0">
                <a:latin typeface="微软雅黑" panose="020B0503020204020204" pitchFamily="34" charset="-122"/>
                <a:ea typeface="微软雅黑" panose="020B0503020204020204" pitchFamily="34" charset="-122"/>
                <a:cs typeface="Arial Unicode MS" panose="020B0604020202020204" pitchFamily="34" charset="-122"/>
              </a:rPr>
              <a:t>an hour. Insulation boxes are used </a:t>
            </a:r>
            <a:r>
              <a:rPr lang="en-US" altLang="zh-CN" sz="1000" dirty="0" smtClean="0">
                <a:latin typeface="微软雅黑" panose="020B0503020204020204" pitchFamily="34" charset="-122"/>
                <a:ea typeface="微软雅黑" panose="020B0503020204020204" pitchFamily="34" charset="-122"/>
                <a:cs typeface="Arial Unicode MS" panose="020B0604020202020204" pitchFamily="34" charset="-122"/>
              </a:rPr>
              <a:t>for cold </a:t>
            </a:r>
            <a:r>
              <a:rPr lang="en-US" altLang="zh-CN" sz="1000" dirty="0">
                <a:latin typeface="微软雅黑" panose="020B0503020204020204" pitchFamily="34" charset="-122"/>
                <a:ea typeface="微软雅黑" panose="020B0503020204020204" pitchFamily="34" charset="-122"/>
                <a:cs typeface="Arial Unicode MS" panose="020B0604020202020204" pitchFamily="34" charset="-122"/>
              </a:rPr>
              <a:t>chain </a:t>
            </a:r>
            <a:r>
              <a:rPr lang="en-US" altLang="zh-CN" sz="1000" dirty="0" smtClean="0">
                <a:latin typeface="微软雅黑" panose="020B0503020204020204" pitchFamily="34" charset="-122"/>
                <a:ea typeface="微软雅黑" panose="020B0503020204020204" pitchFamily="34" charset="-122"/>
                <a:cs typeface="Arial Unicode MS" panose="020B0604020202020204" pitchFamily="34" charset="-122"/>
              </a:rPr>
              <a:t>delivery</a:t>
            </a:r>
            <a:r>
              <a:rPr lang="en-US" altLang="zh-CN" sz="1000" dirty="0">
                <a:latin typeface="微软雅黑" panose="020B0503020204020204" pitchFamily="34" charset="-122"/>
                <a:ea typeface="微软雅黑" panose="020B0503020204020204" pitchFamily="34" charset="-122"/>
                <a:cs typeface="Arial Unicode MS" panose="020B0604020202020204" pitchFamily="34" charset="-122"/>
              </a:rPr>
              <a:t>.</a:t>
            </a:r>
            <a:endParaRPr lang="en-US" altLang="zh-CN" sz="10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2" name="图片 1"/>
          <p:cNvPicPr>
            <a:picLocks noChangeAspect="1"/>
          </p:cNvPicPr>
          <p:nvPr/>
        </p:nvPicPr>
        <p:blipFill>
          <a:blip r:embed="rId4"/>
          <a:stretch>
            <a:fillRect/>
          </a:stretch>
        </p:blipFill>
        <p:spPr>
          <a:xfrm>
            <a:off x="7295341" y="836712"/>
            <a:ext cx="1026196" cy="1204953"/>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7357" y="3664700"/>
            <a:ext cx="1335968" cy="996700"/>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1537" y="3664700"/>
            <a:ext cx="1357982" cy="1008112"/>
          </a:xfrm>
          <a:prstGeom prst="rect">
            <a:avLst/>
          </a:prstGeom>
        </p:spPr>
      </p:pic>
      <p:pic>
        <p:nvPicPr>
          <p:cNvPr id="11" name="图片 10"/>
          <p:cNvPicPr>
            <a:picLocks noChangeAspect="1"/>
          </p:cNvPicPr>
          <p:nvPr/>
        </p:nvPicPr>
        <p:blipFill>
          <a:blip r:embed="rId7"/>
          <a:stretch>
            <a:fillRect/>
          </a:stretch>
        </p:blipFill>
        <p:spPr>
          <a:xfrm>
            <a:off x="10103653" y="1025977"/>
            <a:ext cx="935372" cy="875911"/>
          </a:xfrm>
          <a:prstGeom prst="rect">
            <a:avLst/>
          </a:prstGeom>
        </p:spPr>
      </p:pic>
      <p:pic>
        <p:nvPicPr>
          <p:cNvPr id="12" name="图片 11"/>
          <p:cNvPicPr>
            <a:picLocks noChangeAspect="1"/>
          </p:cNvPicPr>
          <p:nvPr/>
        </p:nvPicPr>
        <p:blipFill>
          <a:blip r:embed="rId8"/>
          <a:stretch>
            <a:fillRect/>
          </a:stretch>
        </p:blipFill>
        <p:spPr>
          <a:xfrm>
            <a:off x="6312024" y="5042692"/>
            <a:ext cx="2697326" cy="1094079"/>
          </a:xfrm>
          <a:prstGeom prst="rect">
            <a:avLst/>
          </a:prstGeom>
        </p:spPr>
      </p:pic>
      <p:pic>
        <p:nvPicPr>
          <p:cNvPr id="13" name="图片 12"/>
          <p:cNvPicPr>
            <a:picLocks noChangeAspect="1"/>
          </p:cNvPicPr>
          <p:nvPr/>
        </p:nvPicPr>
        <p:blipFill rotWithShape="1">
          <a:blip r:embed="rId9"/>
          <a:srcRect r="16793"/>
          <a:stretch>
            <a:fillRect/>
          </a:stretch>
        </p:blipFill>
        <p:spPr>
          <a:xfrm>
            <a:off x="9900665" y="3610202"/>
            <a:ext cx="1427124" cy="1062610"/>
          </a:xfrm>
          <a:prstGeom prst="rect">
            <a:avLst/>
          </a:prstGeom>
        </p:spPr>
      </p:pic>
      <p:pic>
        <p:nvPicPr>
          <p:cNvPr id="14" name="图片 13"/>
          <p:cNvPicPr>
            <a:picLocks noChangeAspect="1"/>
          </p:cNvPicPr>
          <p:nvPr/>
        </p:nvPicPr>
        <p:blipFill>
          <a:blip r:embed="rId10"/>
          <a:stretch>
            <a:fillRect/>
          </a:stretch>
        </p:blipFill>
        <p:spPr>
          <a:xfrm>
            <a:off x="9203166" y="5043847"/>
            <a:ext cx="2614496" cy="1092923"/>
          </a:xfrm>
          <a:prstGeom prst="rect">
            <a:avLst/>
          </a:prstGeom>
        </p:spPr>
      </p:pic>
      <p:pic>
        <p:nvPicPr>
          <p:cNvPr id="15" name="图片 14"/>
          <p:cNvPicPr>
            <a:picLocks noChangeAspect="1"/>
          </p:cNvPicPr>
          <p:nvPr/>
        </p:nvPicPr>
        <p:blipFill>
          <a:blip r:embed="rId11"/>
          <a:stretch>
            <a:fillRect/>
          </a:stretch>
        </p:blipFill>
        <p:spPr>
          <a:xfrm>
            <a:off x="9009350" y="5403887"/>
            <a:ext cx="216024" cy="321499"/>
          </a:xfrm>
          <a:prstGeom prst="rect">
            <a:avLst/>
          </a:prstGeom>
        </p:spPr>
      </p:pic>
      <p:pic>
        <p:nvPicPr>
          <p:cNvPr id="17" name="图片 16"/>
          <p:cNvPicPr>
            <a:picLocks noChangeAspect="1"/>
          </p:cNvPicPr>
          <p:nvPr/>
        </p:nvPicPr>
        <p:blipFill>
          <a:blip r:embed="rId11"/>
          <a:stretch>
            <a:fillRect/>
          </a:stretch>
        </p:blipFill>
        <p:spPr>
          <a:xfrm>
            <a:off x="8034419" y="4002300"/>
            <a:ext cx="216024" cy="321499"/>
          </a:xfrm>
          <a:prstGeom prst="rect">
            <a:avLst/>
          </a:prstGeom>
        </p:spPr>
      </p:pic>
      <p:pic>
        <p:nvPicPr>
          <p:cNvPr id="18" name="图片 17"/>
          <p:cNvPicPr>
            <a:picLocks noChangeAspect="1"/>
          </p:cNvPicPr>
          <p:nvPr/>
        </p:nvPicPr>
        <p:blipFill>
          <a:blip r:embed="rId11"/>
          <a:stretch>
            <a:fillRect/>
          </a:stretch>
        </p:blipFill>
        <p:spPr>
          <a:xfrm>
            <a:off x="9750613" y="4002300"/>
            <a:ext cx="216024" cy="321499"/>
          </a:xfrm>
          <a:prstGeom prst="rect">
            <a:avLst/>
          </a:prstGeom>
        </p:spPr>
      </p:pic>
      <p:pic>
        <p:nvPicPr>
          <p:cNvPr id="19" name="图片 18"/>
          <p:cNvPicPr>
            <a:picLocks noChangeAspect="1"/>
          </p:cNvPicPr>
          <p:nvPr/>
        </p:nvPicPr>
        <p:blipFill rotWithShape="1">
          <a:blip r:embed="rId12"/>
          <a:srcRect r="61483"/>
          <a:stretch>
            <a:fillRect/>
          </a:stretch>
        </p:blipFill>
        <p:spPr>
          <a:xfrm>
            <a:off x="8697328" y="929730"/>
            <a:ext cx="962861" cy="972158"/>
          </a:xfrm>
          <a:prstGeom prst="rect">
            <a:avLst/>
          </a:prstGeom>
        </p:spPr>
      </p:pic>
      <p:sp>
        <p:nvSpPr>
          <p:cNvPr id="20" name="矩形 5"/>
          <p:cNvSpPr>
            <a:spLocks noChangeArrowheads="1"/>
          </p:cNvSpPr>
          <p:nvPr/>
        </p:nvSpPr>
        <p:spPr bwMode="auto">
          <a:xfrm>
            <a:off x="6318553" y="6212824"/>
            <a:ext cx="47802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Source: (1) Alibaba's Vice President Hou Yi report at the Yunqi Conference on September </a:t>
            </a:r>
            <a:r>
              <a:rPr kumimoji="0" lang="en-US" altLang="zh-CN" sz="80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19th</a:t>
            </a:r>
            <a:r>
              <a:rPr kumimoji="0" lang="en-US" altLang="zh-CN" sz="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(2) Wu Tao. He Ma, trend research, 2018</a:t>
            </a:r>
          </a:p>
        </p:txBody>
      </p:sp>
      <p:sp>
        <p:nvSpPr>
          <p:cNvPr id="21" name="TextBox 5"/>
          <p:cNvSpPr txBox="1"/>
          <p:nvPr/>
        </p:nvSpPr>
        <p:spPr>
          <a:xfrm>
            <a:off x="191344" y="-10508"/>
            <a:ext cx="3024336" cy="523220"/>
          </a:xfrm>
          <a:prstGeom prst="rect">
            <a:avLst/>
          </a:prstGeom>
          <a:noFill/>
        </p:spPr>
        <p:txBody>
          <a:bodyPr wrap="square" rtlCol="0">
            <a:spAutoFit/>
          </a:bodyPr>
          <a:lstStyle/>
          <a:p>
            <a:r>
              <a:rPr lang="en-US" altLang="zh-CN" sz="28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Business </a:t>
            </a:r>
            <a:r>
              <a:rPr lang="en-US" altLang="zh-CN" sz="2800" b="1" kern="0" dirty="0" smtClean="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Model</a:t>
            </a:r>
            <a:endParaRPr lang="zh-CN" altLang="en-US" sz="24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timg-(3).gif"/>
          <p:cNvPicPr>
            <a:picLocks noChangeAspect="1"/>
          </p:cNvPicPr>
          <p:nvPr/>
        </p:nvPicPr>
        <p:blipFill>
          <a:blip r:embed="rId3">
            <a:lum/>
          </a:blip>
          <a:srcRect l="33783" t="40531" r="-5498" b="51918"/>
          <a:stretch>
            <a:fillRect/>
          </a:stretch>
        </p:blipFill>
        <p:spPr>
          <a:xfrm>
            <a:off x="0" y="-23877"/>
            <a:ext cx="4079776" cy="642919"/>
          </a:xfrm>
          <a:prstGeom prst="rect">
            <a:avLst/>
          </a:prstGeom>
        </p:spPr>
      </p:pic>
      <p:sp>
        <p:nvSpPr>
          <p:cNvPr id="8" name="矩形 7"/>
          <p:cNvSpPr/>
          <p:nvPr/>
        </p:nvSpPr>
        <p:spPr>
          <a:xfrm>
            <a:off x="4174134" y="177380"/>
            <a:ext cx="3023969" cy="461665"/>
          </a:xfrm>
          <a:prstGeom prst="rect">
            <a:avLst/>
          </a:prstGeom>
        </p:spPr>
        <p:txBody>
          <a:bodyPr wrap="none">
            <a:spAutoFit/>
          </a:bodyPr>
          <a:lstStyle/>
          <a:p>
            <a:r>
              <a:rPr lang="en-US" altLang="zh-CN" sz="2400" b="1" spc="300" dirty="0" smtClean="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rPr>
              <a:t>Crowdsourcing</a:t>
            </a:r>
            <a:endParaRPr lang="zh-CN" altLang="en-US" sz="2400" b="1" spc="30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9" name="矩形 8"/>
          <p:cNvSpPr/>
          <p:nvPr/>
        </p:nvSpPr>
        <p:spPr>
          <a:xfrm>
            <a:off x="254176" y="908720"/>
            <a:ext cx="5625800" cy="4646295"/>
          </a:xfrm>
          <a:prstGeom prst="rect">
            <a:avLst/>
          </a:prstGeom>
        </p:spPr>
        <p:txBody>
          <a:bodyPr wrap="square">
            <a:spAutoFit/>
          </a:bodyPr>
          <a:lstStyle/>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latin typeface="微软雅黑" panose="020B0503020204020204" pitchFamily="34" charset="-122"/>
                <a:ea typeface="微软雅黑" panose="020B0503020204020204" pitchFamily="34" charset="-122"/>
                <a:cs typeface="Arial Unicode MS" panose="020B0604020202020204" pitchFamily="34" charset="-122"/>
              </a:rPr>
              <a:t>Specific business model</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Employ non-professional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staff to deliver parcels or takeaways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Shared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warehouse (cloud storage) networks to achieve e-commerce area coverage</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Terminals with “self-pickup” cabinets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Use of passenger transport capacity to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carry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parcels</a:t>
            </a:r>
            <a:r>
              <a:rPr lang="zh-CN" altLang="en-US" sz="1200" dirty="0">
                <a:latin typeface="微软雅黑" panose="020B0503020204020204" pitchFamily="34" charset="-122"/>
                <a:ea typeface="微软雅黑" panose="020B0503020204020204" pitchFamily="34" charset="-122"/>
                <a:cs typeface="Arial Unicode MS" panose="020B0604020202020204" pitchFamily="34" charset="-122"/>
              </a:rPr>
              <a:t> </a:t>
            </a:r>
            <a:endParaRPr lang="en-US" altLang="zh-CN" sz="1200" dirty="0">
              <a:latin typeface="微软雅黑" panose="020B0503020204020204" pitchFamily="34" charset="-122"/>
              <a:ea typeface="微软雅黑" panose="020B0503020204020204" pitchFamily="34" charset="-122"/>
              <a:cs typeface="Arial Unicode MS" panose="020B0604020202020204" pitchFamily="34" charset="-122"/>
            </a:endParaRP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Market drivers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Internet makes real-time transactions possible</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Idle element resources (people, </a:t>
            </a:r>
            <a:r>
              <a:rPr lang="en-US" altLang="zh-CN" sz="1200" dirty="0" smtClean="0">
                <a:latin typeface="微软雅黑" panose="020B0503020204020204" pitchFamily="34" charset="-122"/>
                <a:ea typeface="微软雅黑" panose="020B0503020204020204" pitchFamily="34" charset="-122"/>
                <a:cs typeface="Arial Unicode MS" panose="020B0604020202020204" pitchFamily="34" charset="-122"/>
              </a:rPr>
              <a:t>carrier, slot) </a:t>
            </a:r>
            <a:r>
              <a:rPr lang="en-US" altLang="zh-CN" sz="1200" dirty="0">
                <a:latin typeface="微软雅黑" panose="020B0503020204020204" pitchFamily="34" charset="-122"/>
                <a:ea typeface="微软雅黑" panose="020B0503020204020204" pitchFamily="34" charset="-122"/>
                <a:cs typeface="Arial Unicode MS" panose="020B0604020202020204" pitchFamily="34" charset="-122"/>
              </a:rPr>
              <a:t>can be rented out over time and generate revenue</a:t>
            </a:r>
          </a:p>
          <a:p>
            <a:pPr marL="285750"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4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Status </a:t>
            </a:r>
            <a:r>
              <a:rPr lang="en-US" altLang="zh-CN" sz="14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and trends</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Use </a:t>
            </a:r>
            <a:r>
              <a:rPr lang="en-US" altLang="zh-CN" sz="1200" dirty="0" smtClean="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both owned </a:t>
            </a: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and shared resources at the same time</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Capacity sharing is currently limited to peak periods (e.g. November 11</a:t>
            </a:r>
            <a:r>
              <a:rPr lang="en-US" altLang="zh-CN" sz="1200" baseline="300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th</a:t>
            </a: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a:t>
            </a:r>
          </a:p>
          <a:p>
            <a:pPr marL="742950" lvl="1" indent="-285750" algn="just">
              <a:spcBef>
                <a:spcPts val="600"/>
              </a:spcBef>
              <a:spcAft>
                <a:spcPts val="600"/>
              </a:spcAft>
              <a:buClr>
                <a:schemeClr val="bg2">
                  <a:lumMod val="50000"/>
                </a:schemeClr>
              </a:buClr>
              <a:buSzPct val="80000"/>
              <a:buFont typeface="Wingdings" panose="05000000000000000000" pitchFamily="2" charset="2"/>
              <a:buChar char="l"/>
              <a:defRPr/>
            </a:pPr>
            <a:r>
              <a:rPr lang="en-US" altLang="zh-CN" sz="1200" dirty="0">
                <a:solidFill>
                  <a:srgbClr val="000000"/>
                </a:solidFill>
                <a:latin typeface="微软雅黑" panose="020B0503020204020204" pitchFamily="34" charset="-122"/>
                <a:ea typeface="微软雅黑" panose="020B0503020204020204" pitchFamily="34" charset="-122"/>
                <a:cs typeface="Arial Unicode MS" panose="020B0604020202020204" pitchFamily="34" charset="-122"/>
              </a:rPr>
              <a:t>Shared facilities and equipment need to be improved.</a:t>
            </a: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351" y="1268760"/>
            <a:ext cx="1069289" cy="576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810" y="1268760"/>
            <a:ext cx="1500869" cy="576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6"/>
          <a:stretch>
            <a:fillRect/>
          </a:stretch>
        </p:blipFill>
        <p:spPr>
          <a:xfrm>
            <a:off x="7065703" y="2060849"/>
            <a:ext cx="1510836" cy="501155"/>
          </a:xfrm>
          <a:prstGeom prst="rect">
            <a:avLst/>
          </a:prstGeom>
        </p:spPr>
      </p:pic>
      <p:pic>
        <p:nvPicPr>
          <p:cNvPr id="12" name="图片 11"/>
          <p:cNvPicPr>
            <a:picLocks noChangeAspect="1"/>
          </p:cNvPicPr>
          <p:nvPr/>
        </p:nvPicPr>
        <p:blipFill>
          <a:blip r:embed="rId7"/>
          <a:stretch>
            <a:fillRect/>
          </a:stretch>
        </p:blipFill>
        <p:spPr>
          <a:xfrm>
            <a:off x="8711791" y="2060849"/>
            <a:ext cx="1334492" cy="560487"/>
          </a:xfrm>
          <a:prstGeom prst="rect">
            <a:avLst/>
          </a:prstGeom>
        </p:spPr>
      </p:pic>
      <p:pic>
        <p:nvPicPr>
          <p:cNvPr id="13" name="图片 12"/>
          <p:cNvPicPr>
            <a:picLocks noChangeAspect="1"/>
          </p:cNvPicPr>
          <p:nvPr/>
        </p:nvPicPr>
        <p:blipFill>
          <a:blip r:embed="rId8"/>
          <a:stretch>
            <a:fillRect/>
          </a:stretch>
        </p:blipFill>
        <p:spPr>
          <a:xfrm>
            <a:off x="10148759" y="1979315"/>
            <a:ext cx="1563865" cy="664222"/>
          </a:xfrm>
          <a:prstGeom prst="rect">
            <a:avLst/>
          </a:prstGeom>
        </p:spPr>
      </p:pic>
      <p:pic>
        <p:nvPicPr>
          <p:cNvPr id="14" name="图片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65842" y="3573016"/>
            <a:ext cx="1674186" cy="2232248"/>
          </a:xfrm>
          <a:prstGeom prst="rect">
            <a:avLst/>
          </a:prstGeom>
        </p:spPr>
      </p:pic>
      <p:pic>
        <p:nvPicPr>
          <p:cNvPr id="15" name="图片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47180" y="3573016"/>
            <a:ext cx="2976330" cy="2232248"/>
          </a:xfrm>
          <a:prstGeom prst="rect">
            <a:avLst/>
          </a:prstGeom>
        </p:spPr>
      </p:pic>
      <p:sp>
        <p:nvSpPr>
          <p:cNvPr id="16" name="TextBox 5"/>
          <p:cNvSpPr txBox="1"/>
          <p:nvPr/>
        </p:nvSpPr>
        <p:spPr>
          <a:xfrm>
            <a:off x="191344" y="-10508"/>
            <a:ext cx="3024336" cy="523220"/>
          </a:xfrm>
          <a:prstGeom prst="rect">
            <a:avLst/>
          </a:prstGeom>
          <a:noFill/>
        </p:spPr>
        <p:txBody>
          <a:bodyPr wrap="square" rtlCol="0">
            <a:spAutoFit/>
          </a:bodyPr>
          <a:lstStyle/>
          <a:p>
            <a:r>
              <a:rPr lang="en-US" altLang="zh-CN" sz="28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Business </a:t>
            </a:r>
            <a:r>
              <a:rPr lang="en-US" altLang="zh-CN" sz="2800" b="1" kern="0" dirty="0" smtClean="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rPr>
              <a:t>Model</a:t>
            </a:r>
            <a:endParaRPr lang="zh-CN" altLang="en-US" sz="2400" b="1" kern="0" dirty="0">
              <a:solidFill>
                <a:schemeClr val="bg1"/>
              </a:solidFill>
              <a:effectLst>
                <a:outerShdw blurRad="38100" dist="38100" dir="2700000" algn="tl">
                  <a:srgbClr val="000000">
                    <a:alpha val="43137"/>
                  </a:srgbClr>
                </a:outerShdw>
              </a:effectLst>
              <a:latin typeface="Segoe UI Semibold" panose="020B0702040204020203" pitchFamily="34" charset="0"/>
              <a:ea typeface="微软雅黑" panose="020B0503020204020204" pitchFamily="34" charset="-122"/>
              <a:cs typeface="Segoe UI Semibold" panose="020B0702040204020203" pitchFamily="34" charset="0"/>
            </a:endParaRPr>
          </a:p>
        </p:txBody>
      </p:sp>
    </p:spTree>
  </p:cSld>
  <p:clrMapOvr>
    <a:masterClrMapping/>
  </p:clrMapOvr>
</p:sld>
</file>

<file path=ppt/theme/theme1.xml><?xml version="1.0" encoding="utf-8"?>
<a:theme xmlns:a="http://schemas.openxmlformats.org/drawingml/2006/main" name="默认设计模板">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默认设计模板">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defRPr kumimoji="0" lang="en-US" altLang="zh-CN" sz="1800" b="0" i="0" u="none" strike="noStrike" cap="none" normalizeH="0" baseline="0"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defRPr kumimoji="0" lang="en-US" altLang="zh-CN" sz="1800" b="0" i="0" u="none" strike="noStrike" cap="none" normalizeH="0" baseline="0" smtClean="0">
            <a:ln>
              <a:noFill/>
            </a:ln>
            <a:solidFill>
              <a:schemeClr val="tx1"/>
            </a:solidFill>
            <a:effectLst/>
            <a:latin typeface="Calibri" panose="020F0502020204030204" pitchFamily="34" charset="0"/>
          </a:defRPr>
        </a:defPPr>
      </a:lstStyle>
    </a:lnDef>
  </a:objectDefaults>
  <a:extraClrSchemeLst>
    <a:extraClrScheme>
      <a:clrScheme name="默认设计模板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2_默认设计模板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2_默认设计模板">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defRPr kumimoji="0" lang="en-US" altLang="zh-CN" sz="1800" b="0" i="0" u="none" strike="noStrike" cap="none" normalizeH="0" baseline="0"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defRPr kumimoji="0" lang="en-US" altLang="zh-CN" sz="1800" b="0" i="0" u="none" strike="noStrike" cap="none" normalizeH="0" baseline="0" smtClean="0">
            <a:ln>
              <a:noFill/>
            </a:ln>
            <a:solidFill>
              <a:schemeClr val="tx1"/>
            </a:solidFill>
            <a:effectLst/>
            <a:latin typeface="Calibri" panose="020F0502020204030204" pitchFamily="34" charset="0"/>
          </a:defRPr>
        </a:defPPr>
      </a:lstStyle>
    </a:lnDef>
  </a:objectDefaults>
  <a:extraClrSchemeLst>
    <a:extraClrScheme>
      <a:clrScheme name="2_默认设计模板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3_默认设计模板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3_默认设计模板">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defRPr kumimoji="0" lang="en-US" altLang="zh-CN" sz="1800" b="0" i="0" u="none" strike="noStrike" cap="none" normalizeH="0" baseline="0"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defRPr kumimoji="0" lang="en-US" altLang="zh-CN" sz="1800" b="0" i="0" u="none" strike="noStrike" cap="none" normalizeH="0" baseline="0" smtClean="0">
            <a:ln>
              <a:noFill/>
            </a:ln>
            <a:solidFill>
              <a:schemeClr val="tx1"/>
            </a:solidFill>
            <a:effectLst/>
            <a:latin typeface="Calibri" panose="020F0502020204030204" pitchFamily="34" charset="0"/>
          </a:defRPr>
        </a:defPPr>
      </a:lstStyle>
    </a:lnDef>
  </a:objectDefaults>
  <a:extraClrSchemeLst>
    <a:extraClrScheme>
      <a:clrScheme name="3_默认设计模板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657</TotalTime>
  <Words>1965</Words>
  <Application>Microsoft Office PowerPoint</Application>
  <PresentationFormat>宽屏</PresentationFormat>
  <Paragraphs>218</Paragraphs>
  <Slides>12</Slides>
  <Notes>10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12</vt:i4>
      </vt:variant>
    </vt:vector>
  </HeadingPairs>
  <TitlesOfParts>
    <vt:vector size="28" baseType="lpstr">
      <vt:lpstr>Arial Unicode MS</vt:lpstr>
      <vt:lpstr>等线</vt:lpstr>
      <vt:lpstr>黑体</vt:lpstr>
      <vt:lpstr>华文细黑</vt:lpstr>
      <vt:lpstr>宋体</vt:lpstr>
      <vt:lpstr>微软雅黑</vt:lpstr>
      <vt:lpstr>Arial</vt:lpstr>
      <vt:lpstr>Calibri</vt:lpstr>
      <vt:lpstr>Calibri Light</vt:lpstr>
      <vt:lpstr>Segoe UI Semibold</vt:lpstr>
      <vt:lpstr>Tahoma</vt:lpstr>
      <vt:lpstr>Times New Roman</vt:lpstr>
      <vt:lpstr>Wingdings</vt:lpstr>
      <vt:lpstr>默认设计模板</vt:lpstr>
      <vt:lpstr>2_默认设计模板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Lily Z</dc:creator>
  <cp:lastModifiedBy>dell</cp:lastModifiedBy>
  <cp:revision>1493</cp:revision>
  <cp:lastPrinted>2018-09-26T11:24:52Z</cp:lastPrinted>
  <dcterms:created xsi:type="dcterms:W3CDTF">2012-06-06T01:30:00Z</dcterms:created>
  <dcterms:modified xsi:type="dcterms:W3CDTF">2018-09-27T07:51:36Z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