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0.jpg"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8" r:id="rId2"/>
    <p:sldId id="262" r:id="rId3"/>
    <p:sldId id="311" r:id="rId4"/>
    <p:sldId id="265" r:id="rId5"/>
    <p:sldId id="270" r:id="rId6"/>
    <p:sldId id="266" r:id="rId7"/>
    <p:sldId id="291" r:id="rId8"/>
    <p:sldId id="309" r:id="rId9"/>
    <p:sldId id="267" r:id="rId10"/>
    <p:sldId id="327" r:id="rId11"/>
    <p:sldId id="328" r:id="rId12"/>
    <p:sldId id="330" r:id="rId13"/>
    <p:sldId id="313" r:id="rId14"/>
    <p:sldId id="314" r:id="rId15"/>
    <p:sldId id="315" r:id="rId16"/>
    <p:sldId id="316" r:id="rId17"/>
    <p:sldId id="317" r:id="rId18"/>
    <p:sldId id="310" r:id="rId19"/>
    <p:sldId id="293" r:id="rId20"/>
    <p:sldId id="298" r:id="rId21"/>
    <p:sldId id="297" r:id="rId22"/>
    <p:sldId id="331" r:id="rId23"/>
    <p:sldId id="323" r:id="rId24"/>
    <p:sldId id="326" r:id="rId25"/>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7E9DC"/>
    <a:srgbClr val="2F2637"/>
    <a:srgbClr val="D0EAEB"/>
    <a:srgbClr val="005E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5" autoAdjust="0"/>
    <p:restoredTop sz="85000" autoAdjust="0"/>
  </p:normalViewPr>
  <p:slideViewPr>
    <p:cSldViewPr snapToGrid="0">
      <p:cViewPr varScale="1">
        <p:scale>
          <a:sx n="70" d="100"/>
          <a:sy n="70" d="100"/>
        </p:scale>
        <p:origin x="451" y="53"/>
      </p:cViewPr>
      <p:guideLst>
        <p:guide orient="horz" pos="2160"/>
        <p:guide pos="3840"/>
      </p:guideLst>
    </p:cSldViewPr>
  </p:slideViewPr>
  <p:notesTextViewPr>
    <p:cViewPr>
      <p:scale>
        <a:sx n="100" d="100"/>
        <a:sy n="100" d="100"/>
      </p:scale>
      <p:origin x="0" y="0"/>
    </p:cViewPr>
  </p:notesTextViewPr>
  <p:gridSpacing cx="72005" cy="72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78D5CA7F-0BB1-4CA2-98F5-183BD155E4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a:extLst>
              <a:ext uri="{FF2B5EF4-FFF2-40B4-BE49-F238E27FC236}">
                <a16:creationId xmlns:a16="http://schemas.microsoft.com/office/drawing/2014/main" id="{77C8BBB1-36A3-4F60-8FCD-B37100033BD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791DD576-E4CF-4E89-9800-B5ED89B4BA8D}" type="datetimeFigureOut">
              <a:rPr lang="zh-CN" altLang="en-US"/>
              <a:pPr>
                <a:defRPr/>
              </a:pPr>
              <a:t>2017/11/9</a:t>
            </a:fld>
            <a:endParaRPr lang="zh-CN" altLang="en-US"/>
          </a:p>
        </p:txBody>
      </p:sp>
      <p:sp>
        <p:nvSpPr>
          <p:cNvPr id="4" name="幻灯片图像占位符 3">
            <a:extLst>
              <a:ext uri="{FF2B5EF4-FFF2-40B4-BE49-F238E27FC236}">
                <a16:creationId xmlns:a16="http://schemas.microsoft.com/office/drawing/2014/main" id="{9E5BC3B0-33A5-4732-B9F9-8B2FC7CC2EBF}"/>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760616D3-35D8-4FAF-92F0-B7D3B46CA59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id="{953E9CE9-C5C9-4FA5-9A0C-B8AB2BFC1CE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a:extLst>
              <a:ext uri="{FF2B5EF4-FFF2-40B4-BE49-F238E27FC236}">
                <a16:creationId xmlns:a16="http://schemas.microsoft.com/office/drawing/2014/main" id="{AC5B2BC1-4FCD-4037-88D6-FAB4DCAAA49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42FA8B93-E872-4EDD-982C-6B750FAA2978}"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2FA8B93-E872-4EDD-982C-6B750FAA2978}" type="slidenum">
              <a:rPr lang="zh-CN" altLang="en-US" smtClean="0"/>
              <a:pPr>
                <a:defRPr/>
              </a:pPr>
              <a:t>1</a:t>
            </a:fld>
            <a:endParaRPr lang="zh-CN" altLang="en-US"/>
          </a:p>
        </p:txBody>
      </p:sp>
    </p:spTree>
    <p:extLst>
      <p:ext uri="{BB962C8B-B14F-4D97-AF65-F5344CB8AC3E}">
        <p14:creationId xmlns:p14="http://schemas.microsoft.com/office/powerpoint/2010/main" val="3060155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2FA8B93-E872-4EDD-982C-6B750FAA2978}" type="slidenum">
              <a:rPr lang="zh-CN" altLang="en-US" smtClean="0"/>
              <a:pPr>
                <a:defRPr/>
              </a:pPr>
              <a:t>4</a:t>
            </a:fld>
            <a:endParaRPr lang="zh-CN" altLang="en-US"/>
          </a:p>
        </p:txBody>
      </p:sp>
    </p:spTree>
    <p:extLst>
      <p:ext uri="{BB962C8B-B14F-4D97-AF65-F5344CB8AC3E}">
        <p14:creationId xmlns:p14="http://schemas.microsoft.com/office/powerpoint/2010/main" val="3681346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2FA8B93-E872-4EDD-982C-6B750FAA2978}" type="slidenum">
              <a:rPr lang="zh-CN" altLang="en-US" smtClean="0"/>
              <a:pPr>
                <a:defRPr/>
              </a:pPr>
              <a:t>5</a:t>
            </a:fld>
            <a:endParaRPr lang="zh-CN" altLang="en-US"/>
          </a:p>
        </p:txBody>
      </p:sp>
    </p:spTree>
    <p:extLst>
      <p:ext uri="{BB962C8B-B14F-4D97-AF65-F5344CB8AC3E}">
        <p14:creationId xmlns:p14="http://schemas.microsoft.com/office/powerpoint/2010/main" val="926117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2FA8B93-E872-4EDD-982C-6B750FAA2978}" type="slidenum">
              <a:rPr lang="zh-CN" altLang="en-US" smtClean="0"/>
              <a:pPr>
                <a:defRPr/>
              </a:pPr>
              <a:t>9</a:t>
            </a:fld>
            <a:endParaRPr lang="zh-CN" altLang="en-US"/>
          </a:p>
        </p:txBody>
      </p:sp>
    </p:spTree>
    <p:extLst>
      <p:ext uri="{BB962C8B-B14F-4D97-AF65-F5344CB8AC3E}">
        <p14:creationId xmlns:p14="http://schemas.microsoft.com/office/powerpoint/2010/main" val="2076753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2FA8B93-E872-4EDD-982C-6B750FAA2978}" type="slidenum">
              <a:rPr lang="zh-CN" altLang="en-US" smtClean="0"/>
              <a:pPr>
                <a:defRPr/>
              </a:pPr>
              <a:t>10</a:t>
            </a:fld>
            <a:endParaRPr lang="zh-CN" altLang="en-US"/>
          </a:p>
        </p:txBody>
      </p:sp>
    </p:spTree>
    <p:extLst>
      <p:ext uri="{BB962C8B-B14F-4D97-AF65-F5344CB8AC3E}">
        <p14:creationId xmlns:p14="http://schemas.microsoft.com/office/powerpoint/2010/main" val="2775525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2FA8B93-E872-4EDD-982C-6B750FAA2978}" type="slidenum">
              <a:rPr lang="zh-CN" altLang="en-US" smtClean="0"/>
              <a:pPr>
                <a:defRPr/>
              </a:pPr>
              <a:t>11</a:t>
            </a:fld>
            <a:endParaRPr lang="zh-CN" altLang="en-US"/>
          </a:p>
        </p:txBody>
      </p:sp>
    </p:spTree>
    <p:extLst>
      <p:ext uri="{BB962C8B-B14F-4D97-AF65-F5344CB8AC3E}">
        <p14:creationId xmlns:p14="http://schemas.microsoft.com/office/powerpoint/2010/main" val="401250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2FA8B93-E872-4EDD-982C-6B750FAA2978}" type="slidenum">
              <a:rPr lang="zh-CN" altLang="en-US" smtClean="0"/>
              <a:pPr>
                <a:defRPr/>
              </a:pPr>
              <a:t>12</a:t>
            </a:fld>
            <a:endParaRPr lang="zh-CN" altLang="en-US"/>
          </a:p>
        </p:txBody>
      </p:sp>
    </p:spTree>
    <p:extLst>
      <p:ext uri="{BB962C8B-B14F-4D97-AF65-F5344CB8AC3E}">
        <p14:creationId xmlns:p14="http://schemas.microsoft.com/office/powerpoint/2010/main" val="3753392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2FA8B93-E872-4EDD-982C-6B750FAA2978}" type="slidenum">
              <a:rPr lang="zh-CN" altLang="en-US" smtClean="0"/>
              <a:pPr>
                <a:defRPr/>
              </a:pPr>
              <a:t>18</a:t>
            </a:fld>
            <a:endParaRPr lang="zh-CN" altLang="en-US"/>
          </a:p>
        </p:txBody>
      </p:sp>
    </p:spTree>
    <p:extLst>
      <p:ext uri="{BB962C8B-B14F-4D97-AF65-F5344CB8AC3E}">
        <p14:creationId xmlns:p14="http://schemas.microsoft.com/office/powerpoint/2010/main" val="1709161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2FA8B93-E872-4EDD-982C-6B750FAA2978}" type="slidenum">
              <a:rPr lang="zh-CN" altLang="en-US" smtClean="0"/>
              <a:pPr>
                <a:defRPr/>
              </a:pPr>
              <a:t>20</a:t>
            </a:fld>
            <a:endParaRPr lang="zh-CN" altLang="en-US"/>
          </a:p>
        </p:txBody>
      </p:sp>
    </p:spTree>
    <p:extLst>
      <p:ext uri="{BB962C8B-B14F-4D97-AF65-F5344CB8AC3E}">
        <p14:creationId xmlns:p14="http://schemas.microsoft.com/office/powerpoint/2010/main" val="3355755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1E3CB1B5-C96E-4E07-8ED4-835F39BAC25F}"/>
              </a:ext>
            </a:extLst>
          </p:cNvPr>
          <p:cNvSpPr>
            <a:spLocks noGrp="1"/>
          </p:cNvSpPr>
          <p:nvPr>
            <p:ph type="dt" sz="half" idx="10"/>
          </p:nvPr>
        </p:nvSpPr>
        <p:spPr/>
        <p:txBody>
          <a:bodyPr/>
          <a:lstStyle>
            <a:lvl1pPr>
              <a:defRPr/>
            </a:lvl1pPr>
          </a:lstStyle>
          <a:p>
            <a:pPr>
              <a:defRPr/>
            </a:pPr>
            <a:fld id="{3A84E1CF-48C6-4473-897D-83652F902333}" type="datetime1">
              <a:rPr lang="zh-CN" altLang="en-US"/>
              <a:pPr>
                <a:defRPr/>
              </a:pPr>
              <a:t>2017/11/9</a:t>
            </a:fld>
            <a:endParaRPr lang="zh-CN" altLang="en-US" sz="1800">
              <a:solidFill>
                <a:schemeClr val="tx1"/>
              </a:solidFill>
            </a:endParaRPr>
          </a:p>
        </p:txBody>
      </p:sp>
      <p:sp>
        <p:nvSpPr>
          <p:cNvPr id="5" name="页脚占位符 4">
            <a:extLst>
              <a:ext uri="{FF2B5EF4-FFF2-40B4-BE49-F238E27FC236}">
                <a16:creationId xmlns:a16="http://schemas.microsoft.com/office/drawing/2014/main" id="{3D622577-3839-4935-B8EC-D6CE873CEB7B}"/>
              </a:ext>
            </a:extLst>
          </p:cNvPr>
          <p:cNvSpPr>
            <a:spLocks noGrp="1"/>
          </p:cNvSpPr>
          <p:nvPr>
            <p:ph type="ftr" sz="quarter" idx="11"/>
          </p:nvPr>
        </p:nvSpPr>
        <p:spPr/>
        <p:txBody>
          <a:bodyPr/>
          <a:lstStyle>
            <a:lvl1pPr>
              <a:defRPr/>
            </a:lvl1pPr>
          </a:lstStyle>
          <a:p>
            <a:pPr>
              <a:defRPr/>
            </a:pPr>
            <a:endParaRPr lang="zh-CN" altLang="zh-CN"/>
          </a:p>
        </p:txBody>
      </p:sp>
      <p:sp>
        <p:nvSpPr>
          <p:cNvPr id="6" name="灯片编号占位符 5">
            <a:extLst>
              <a:ext uri="{FF2B5EF4-FFF2-40B4-BE49-F238E27FC236}">
                <a16:creationId xmlns:a16="http://schemas.microsoft.com/office/drawing/2014/main" id="{E64EF7D9-A94A-4B23-943F-B5C4E9BC03E4}"/>
              </a:ext>
            </a:extLst>
          </p:cNvPr>
          <p:cNvSpPr>
            <a:spLocks noGrp="1"/>
          </p:cNvSpPr>
          <p:nvPr>
            <p:ph type="sldNum" sz="quarter" idx="12"/>
          </p:nvPr>
        </p:nvSpPr>
        <p:spPr/>
        <p:txBody>
          <a:bodyPr/>
          <a:lstStyle>
            <a:lvl1pPr>
              <a:defRPr/>
            </a:lvl1pPr>
          </a:lstStyle>
          <a:p>
            <a:pPr>
              <a:defRPr/>
            </a:pPr>
            <a:fld id="{9671286E-7941-449B-8E4A-CE809C3E0641}"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887343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8B44072-E4EF-4217-A8C2-E8DB577ED6BC}"/>
              </a:ext>
            </a:extLst>
          </p:cNvPr>
          <p:cNvSpPr>
            <a:spLocks noGrp="1"/>
          </p:cNvSpPr>
          <p:nvPr>
            <p:ph type="dt" sz="half" idx="10"/>
          </p:nvPr>
        </p:nvSpPr>
        <p:spPr/>
        <p:txBody>
          <a:bodyPr/>
          <a:lstStyle>
            <a:lvl1pPr>
              <a:defRPr/>
            </a:lvl1pPr>
          </a:lstStyle>
          <a:p>
            <a:pPr>
              <a:defRPr/>
            </a:pPr>
            <a:fld id="{20480EB3-916B-48F1-A2DF-A518455A3C55}" type="datetime1">
              <a:rPr lang="zh-CN" altLang="en-US"/>
              <a:pPr>
                <a:defRPr/>
              </a:pPr>
              <a:t>2017/11/9</a:t>
            </a:fld>
            <a:endParaRPr lang="zh-CN" altLang="en-US" sz="1800">
              <a:solidFill>
                <a:schemeClr val="tx1"/>
              </a:solidFill>
            </a:endParaRPr>
          </a:p>
        </p:txBody>
      </p:sp>
      <p:sp>
        <p:nvSpPr>
          <p:cNvPr id="5" name="页脚占位符 4">
            <a:extLst>
              <a:ext uri="{FF2B5EF4-FFF2-40B4-BE49-F238E27FC236}">
                <a16:creationId xmlns:a16="http://schemas.microsoft.com/office/drawing/2014/main" id="{59ED8C58-D143-4F9A-9BE2-D4F8E7E82CE2}"/>
              </a:ext>
            </a:extLst>
          </p:cNvPr>
          <p:cNvSpPr>
            <a:spLocks noGrp="1"/>
          </p:cNvSpPr>
          <p:nvPr>
            <p:ph type="ftr" sz="quarter" idx="11"/>
          </p:nvPr>
        </p:nvSpPr>
        <p:spPr/>
        <p:txBody>
          <a:bodyPr/>
          <a:lstStyle>
            <a:lvl1pPr>
              <a:defRPr/>
            </a:lvl1pPr>
          </a:lstStyle>
          <a:p>
            <a:pPr>
              <a:defRPr/>
            </a:pPr>
            <a:endParaRPr lang="zh-CN" altLang="zh-CN"/>
          </a:p>
        </p:txBody>
      </p:sp>
      <p:sp>
        <p:nvSpPr>
          <p:cNvPr id="6" name="灯片编号占位符 5">
            <a:extLst>
              <a:ext uri="{FF2B5EF4-FFF2-40B4-BE49-F238E27FC236}">
                <a16:creationId xmlns:a16="http://schemas.microsoft.com/office/drawing/2014/main" id="{825D9912-2AA9-4EBB-8321-B21933AADE0C}"/>
              </a:ext>
            </a:extLst>
          </p:cNvPr>
          <p:cNvSpPr>
            <a:spLocks noGrp="1"/>
          </p:cNvSpPr>
          <p:nvPr>
            <p:ph type="sldNum" sz="quarter" idx="12"/>
          </p:nvPr>
        </p:nvSpPr>
        <p:spPr/>
        <p:txBody>
          <a:bodyPr/>
          <a:lstStyle>
            <a:lvl1pPr>
              <a:defRPr/>
            </a:lvl1pPr>
          </a:lstStyle>
          <a:p>
            <a:pPr>
              <a:defRPr/>
            </a:pPr>
            <a:fld id="{B57CA841-C5B6-4486-BA0A-6C5FBDC2391F}"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3945788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E229EF4-145A-43DC-B1F1-83EA1E23151F}"/>
              </a:ext>
            </a:extLst>
          </p:cNvPr>
          <p:cNvSpPr>
            <a:spLocks noGrp="1"/>
          </p:cNvSpPr>
          <p:nvPr>
            <p:ph type="dt" sz="half" idx="10"/>
          </p:nvPr>
        </p:nvSpPr>
        <p:spPr/>
        <p:txBody>
          <a:bodyPr/>
          <a:lstStyle>
            <a:lvl1pPr>
              <a:defRPr/>
            </a:lvl1pPr>
          </a:lstStyle>
          <a:p>
            <a:pPr>
              <a:defRPr/>
            </a:pPr>
            <a:fld id="{1260223C-BB41-4721-B3E2-AA4EA0A66121}" type="datetime1">
              <a:rPr lang="zh-CN" altLang="en-US"/>
              <a:pPr>
                <a:defRPr/>
              </a:pPr>
              <a:t>2017/11/9</a:t>
            </a:fld>
            <a:endParaRPr lang="zh-CN" altLang="en-US" sz="1800">
              <a:solidFill>
                <a:schemeClr val="tx1"/>
              </a:solidFill>
            </a:endParaRPr>
          </a:p>
        </p:txBody>
      </p:sp>
      <p:sp>
        <p:nvSpPr>
          <p:cNvPr id="5" name="页脚占位符 4">
            <a:extLst>
              <a:ext uri="{FF2B5EF4-FFF2-40B4-BE49-F238E27FC236}">
                <a16:creationId xmlns:a16="http://schemas.microsoft.com/office/drawing/2014/main" id="{9F601B48-6261-4F91-BA7C-6EE6C2D02967}"/>
              </a:ext>
            </a:extLst>
          </p:cNvPr>
          <p:cNvSpPr>
            <a:spLocks noGrp="1"/>
          </p:cNvSpPr>
          <p:nvPr>
            <p:ph type="ftr" sz="quarter" idx="11"/>
          </p:nvPr>
        </p:nvSpPr>
        <p:spPr/>
        <p:txBody>
          <a:bodyPr/>
          <a:lstStyle>
            <a:lvl1pPr>
              <a:defRPr/>
            </a:lvl1pPr>
          </a:lstStyle>
          <a:p>
            <a:pPr>
              <a:defRPr/>
            </a:pPr>
            <a:endParaRPr lang="zh-CN" altLang="zh-CN"/>
          </a:p>
        </p:txBody>
      </p:sp>
      <p:sp>
        <p:nvSpPr>
          <p:cNvPr id="6" name="灯片编号占位符 5">
            <a:extLst>
              <a:ext uri="{FF2B5EF4-FFF2-40B4-BE49-F238E27FC236}">
                <a16:creationId xmlns:a16="http://schemas.microsoft.com/office/drawing/2014/main" id="{B77123D6-C515-44F2-9247-28A6E3218910}"/>
              </a:ext>
            </a:extLst>
          </p:cNvPr>
          <p:cNvSpPr>
            <a:spLocks noGrp="1"/>
          </p:cNvSpPr>
          <p:nvPr>
            <p:ph type="sldNum" sz="quarter" idx="12"/>
          </p:nvPr>
        </p:nvSpPr>
        <p:spPr/>
        <p:txBody>
          <a:bodyPr/>
          <a:lstStyle>
            <a:lvl1pPr>
              <a:defRPr/>
            </a:lvl1pPr>
          </a:lstStyle>
          <a:p>
            <a:pPr>
              <a:defRPr/>
            </a:pPr>
            <a:fld id="{D62BFE7D-9628-46BC-9B17-517A2A508617}"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1463493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A205D8-D143-469B-A0DA-FFA722BAF3A9}"/>
              </a:ext>
            </a:extLst>
          </p:cNvPr>
          <p:cNvSpPr>
            <a:spLocks noGrp="1"/>
          </p:cNvSpPr>
          <p:nvPr>
            <p:ph type="dt" sz="half" idx="10"/>
          </p:nvPr>
        </p:nvSpPr>
        <p:spPr/>
        <p:txBody>
          <a:bodyPr/>
          <a:lstStyle>
            <a:lvl1pPr>
              <a:defRPr/>
            </a:lvl1pPr>
          </a:lstStyle>
          <a:p>
            <a:pPr>
              <a:defRPr/>
            </a:pPr>
            <a:fld id="{3E9E1B0C-6CCE-42BE-A58B-D7AAE436D8DF}" type="datetime1">
              <a:rPr lang="zh-CN" altLang="en-US"/>
              <a:pPr>
                <a:defRPr/>
              </a:pPr>
              <a:t>2017/11/9</a:t>
            </a:fld>
            <a:endParaRPr lang="zh-CN" altLang="en-US" sz="1800">
              <a:solidFill>
                <a:schemeClr val="tx1"/>
              </a:solidFill>
            </a:endParaRPr>
          </a:p>
        </p:txBody>
      </p:sp>
      <p:sp>
        <p:nvSpPr>
          <p:cNvPr id="5" name="页脚占位符 4">
            <a:extLst>
              <a:ext uri="{FF2B5EF4-FFF2-40B4-BE49-F238E27FC236}">
                <a16:creationId xmlns:a16="http://schemas.microsoft.com/office/drawing/2014/main" id="{4172A154-9FBB-4BF2-B78D-CCED15210E25}"/>
              </a:ext>
            </a:extLst>
          </p:cNvPr>
          <p:cNvSpPr>
            <a:spLocks noGrp="1"/>
          </p:cNvSpPr>
          <p:nvPr>
            <p:ph type="ftr" sz="quarter" idx="11"/>
          </p:nvPr>
        </p:nvSpPr>
        <p:spPr/>
        <p:txBody>
          <a:bodyPr/>
          <a:lstStyle>
            <a:lvl1pPr>
              <a:defRPr/>
            </a:lvl1pPr>
          </a:lstStyle>
          <a:p>
            <a:pPr>
              <a:defRPr/>
            </a:pPr>
            <a:endParaRPr lang="zh-CN" altLang="zh-CN"/>
          </a:p>
        </p:txBody>
      </p:sp>
      <p:sp>
        <p:nvSpPr>
          <p:cNvPr id="6" name="灯片编号占位符 5">
            <a:extLst>
              <a:ext uri="{FF2B5EF4-FFF2-40B4-BE49-F238E27FC236}">
                <a16:creationId xmlns:a16="http://schemas.microsoft.com/office/drawing/2014/main" id="{C545C451-EA67-4861-8CF7-99718664057A}"/>
              </a:ext>
            </a:extLst>
          </p:cNvPr>
          <p:cNvSpPr>
            <a:spLocks noGrp="1"/>
          </p:cNvSpPr>
          <p:nvPr>
            <p:ph type="sldNum" sz="quarter" idx="12"/>
          </p:nvPr>
        </p:nvSpPr>
        <p:spPr/>
        <p:txBody>
          <a:bodyPr/>
          <a:lstStyle>
            <a:lvl1pPr>
              <a:defRPr/>
            </a:lvl1pPr>
          </a:lstStyle>
          <a:p>
            <a:pPr>
              <a:defRPr/>
            </a:pPr>
            <a:fld id="{0BA755D6-8AC4-46BD-BEF5-07111F38AEAC}"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2429148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68E8A03-446D-4F94-8ED0-A9D364FDA956}"/>
              </a:ext>
            </a:extLst>
          </p:cNvPr>
          <p:cNvSpPr>
            <a:spLocks noGrp="1"/>
          </p:cNvSpPr>
          <p:nvPr>
            <p:ph type="dt" sz="half" idx="10"/>
          </p:nvPr>
        </p:nvSpPr>
        <p:spPr/>
        <p:txBody>
          <a:bodyPr/>
          <a:lstStyle>
            <a:lvl1pPr>
              <a:defRPr/>
            </a:lvl1pPr>
          </a:lstStyle>
          <a:p>
            <a:pPr>
              <a:defRPr/>
            </a:pPr>
            <a:fld id="{5BFD0717-3E0A-4516-BB63-07C5D9C86FF5}" type="datetime1">
              <a:rPr lang="zh-CN" altLang="en-US"/>
              <a:pPr>
                <a:defRPr/>
              </a:pPr>
              <a:t>2017/11/9</a:t>
            </a:fld>
            <a:endParaRPr lang="zh-CN" altLang="en-US" sz="1800">
              <a:solidFill>
                <a:schemeClr val="tx1"/>
              </a:solidFill>
            </a:endParaRPr>
          </a:p>
        </p:txBody>
      </p:sp>
      <p:sp>
        <p:nvSpPr>
          <p:cNvPr id="5" name="页脚占位符 4">
            <a:extLst>
              <a:ext uri="{FF2B5EF4-FFF2-40B4-BE49-F238E27FC236}">
                <a16:creationId xmlns:a16="http://schemas.microsoft.com/office/drawing/2014/main" id="{C2995D5D-E6B7-450D-9B01-E57655BEC740}"/>
              </a:ext>
            </a:extLst>
          </p:cNvPr>
          <p:cNvSpPr>
            <a:spLocks noGrp="1"/>
          </p:cNvSpPr>
          <p:nvPr>
            <p:ph type="ftr" sz="quarter" idx="11"/>
          </p:nvPr>
        </p:nvSpPr>
        <p:spPr/>
        <p:txBody>
          <a:bodyPr/>
          <a:lstStyle>
            <a:lvl1pPr>
              <a:defRPr/>
            </a:lvl1pPr>
          </a:lstStyle>
          <a:p>
            <a:pPr>
              <a:defRPr/>
            </a:pPr>
            <a:endParaRPr lang="zh-CN" altLang="zh-CN"/>
          </a:p>
        </p:txBody>
      </p:sp>
      <p:sp>
        <p:nvSpPr>
          <p:cNvPr id="6" name="灯片编号占位符 5">
            <a:extLst>
              <a:ext uri="{FF2B5EF4-FFF2-40B4-BE49-F238E27FC236}">
                <a16:creationId xmlns:a16="http://schemas.microsoft.com/office/drawing/2014/main" id="{1CF72FC4-E0B6-427C-A954-41297A969080}"/>
              </a:ext>
            </a:extLst>
          </p:cNvPr>
          <p:cNvSpPr>
            <a:spLocks noGrp="1"/>
          </p:cNvSpPr>
          <p:nvPr>
            <p:ph type="sldNum" sz="quarter" idx="12"/>
          </p:nvPr>
        </p:nvSpPr>
        <p:spPr/>
        <p:txBody>
          <a:bodyPr/>
          <a:lstStyle>
            <a:lvl1pPr>
              <a:defRPr/>
            </a:lvl1pPr>
          </a:lstStyle>
          <a:p>
            <a:pPr>
              <a:defRPr/>
            </a:pPr>
            <a:fld id="{12B4E2D1-998E-46E7-92E6-56A9469F5F8B}"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3557514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502F230-387D-4E6F-A7B3-C7C80056EFD3}"/>
              </a:ext>
            </a:extLst>
          </p:cNvPr>
          <p:cNvSpPr>
            <a:spLocks noGrp="1"/>
          </p:cNvSpPr>
          <p:nvPr>
            <p:ph type="dt" sz="half" idx="10"/>
          </p:nvPr>
        </p:nvSpPr>
        <p:spPr/>
        <p:txBody>
          <a:bodyPr/>
          <a:lstStyle>
            <a:lvl1pPr>
              <a:defRPr/>
            </a:lvl1pPr>
          </a:lstStyle>
          <a:p>
            <a:pPr>
              <a:defRPr/>
            </a:pPr>
            <a:fld id="{7798B215-0678-4860-83B0-CBB65559C695}" type="datetime1">
              <a:rPr lang="zh-CN" altLang="en-US"/>
              <a:pPr>
                <a:defRPr/>
              </a:pPr>
              <a:t>2017/11/9</a:t>
            </a:fld>
            <a:endParaRPr lang="zh-CN" altLang="en-US" sz="1800">
              <a:solidFill>
                <a:schemeClr val="tx1"/>
              </a:solidFill>
            </a:endParaRPr>
          </a:p>
        </p:txBody>
      </p:sp>
      <p:sp>
        <p:nvSpPr>
          <p:cNvPr id="6" name="页脚占位符 5">
            <a:extLst>
              <a:ext uri="{FF2B5EF4-FFF2-40B4-BE49-F238E27FC236}">
                <a16:creationId xmlns:a16="http://schemas.microsoft.com/office/drawing/2014/main" id="{C1923A35-29AA-4406-912A-0FF10FC48DFB}"/>
              </a:ext>
            </a:extLst>
          </p:cNvPr>
          <p:cNvSpPr>
            <a:spLocks noGrp="1"/>
          </p:cNvSpPr>
          <p:nvPr>
            <p:ph type="ftr" sz="quarter" idx="11"/>
          </p:nvPr>
        </p:nvSpPr>
        <p:spPr/>
        <p:txBody>
          <a:bodyPr/>
          <a:lstStyle>
            <a:lvl1pPr>
              <a:defRPr/>
            </a:lvl1pPr>
          </a:lstStyle>
          <a:p>
            <a:pPr>
              <a:defRPr/>
            </a:pPr>
            <a:endParaRPr lang="zh-CN" altLang="zh-CN"/>
          </a:p>
        </p:txBody>
      </p:sp>
      <p:sp>
        <p:nvSpPr>
          <p:cNvPr id="7" name="灯片编号占位符 6">
            <a:extLst>
              <a:ext uri="{FF2B5EF4-FFF2-40B4-BE49-F238E27FC236}">
                <a16:creationId xmlns:a16="http://schemas.microsoft.com/office/drawing/2014/main" id="{886B91C9-0A9D-4060-AE65-D80C5FC1858D}"/>
              </a:ext>
            </a:extLst>
          </p:cNvPr>
          <p:cNvSpPr>
            <a:spLocks noGrp="1"/>
          </p:cNvSpPr>
          <p:nvPr>
            <p:ph type="sldNum" sz="quarter" idx="12"/>
          </p:nvPr>
        </p:nvSpPr>
        <p:spPr/>
        <p:txBody>
          <a:bodyPr/>
          <a:lstStyle>
            <a:lvl1pPr>
              <a:defRPr/>
            </a:lvl1pPr>
          </a:lstStyle>
          <a:p>
            <a:pPr>
              <a:defRPr/>
            </a:pPr>
            <a:fld id="{48E2A0F9-E3A8-444F-9482-545B05B25B27}"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743362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7A0FE4-D137-4E01-AA8C-42BDC41BFB10}"/>
              </a:ext>
            </a:extLst>
          </p:cNvPr>
          <p:cNvSpPr>
            <a:spLocks noGrp="1"/>
          </p:cNvSpPr>
          <p:nvPr>
            <p:ph type="dt" sz="half" idx="10"/>
          </p:nvPr>
        </p:nvSpPr>
        <p:spPr/>
        <p:txBody>
          <a:bodyPr/>
          <a:lstStyle>
            <a:lvl1pPr>
              <a:defRPr/>
            </a:lvl1pPr>
          </a:lstStyle>
          <a:p>
            <a:pPr>
              <a:defRPr/>
            </a:pPr>
            <a:fld id="{165C1645-E5F3-4B8A-9723-107CAC9E3963}" type="datetime1">
              <a:rPr lang="zh-CN" altLang="en-US"/>
              <a:pPr>
                <a:defRPr/>
              </a:pPr>
              <a:t>2017/11/9</a:t>
            </a:fld>
            <a:endParaRPr lang="zh-CN" altLang="en-US" sz="1800">
              <a:solidFill>
                <a:schemeClr val="tx1"/>
              </a:solidFill>
            </a:endParaRPr>
          </a:p>
        </p:txBody>
      </p:sp>
      <p:sp>
        <p:nvSpPr>
          <p:cNvPr id="8" name="页脚占位符 7">
            <a:extLst>
              <a:ext uri="{FF2B5EF4-FFF2-40B4-BE49-F238E27FC236}">
                <a16:creationId xmlns:a16="http://schemas.microsoft.com/office/drawing/2014/main" id="{ABDD6438-8273-4657-8981-9F45C533CBB0}"/>
              </a:ext>
            </a:extLst>
          </p:cNvPr>
          <p:cNvSpPr>
            <a:spLocks noGrp="1"/>
          </p:cNvSpPr>
          <p:nvPr>
            <p:ph type="ftr" sz="quarter" idx="11"/>
          </p:nvPr>
        </p:nvSpPr>
        <p:spPr/>
        <p:txBody>
          <a:bodyPr/>
          <a:lstStyle>
            <a:lvl1pPr>
              <a:defRPr/>
            </a:lvl1pPr>
          </a:lstStyle>
          <a:p>
            <a:pPr>
              <a:defRPr/>
            </a:pPr>
            <a:endParaRPr lang="zh-CN" altLang="zh-CN"/>
          </a:p>
        </p:txBody>
      </p:sp>
      <p:sp>
        <p:nvSpPr>
          <p:cNvPr id="9" name="灯片编号占位符 8">
            <a:extLst>
              <a:ext uri="{FF2B5EF4-FFF2-40B4-BE49-F238E27FC236}">
                <a16:creationId xmlns:a16="http://schemas.microsoft.com/office/drawing/2014/main" id="{9C7C995F-A229-4C32-A661-3B92A726ECE9}"/>
              </a:ext>
            </a:extLst>
          </p:cNvPr>
          <p:cNvSpPr>
            <a:spLocks noGrp="1"/>
          </p:cNvSpPr>
          <p:nvPr>
            <p:ph type="sldNum" sz="quarter" idx="12"/>
          </p:nvPr>
        </p:nvSpPr>
        <p:spPr/>
        <p:txBody>
          <a:bodyPr/>
          <a:lstStyle>
            <a:lvl1pPr>
              <a:defRPr/>
            </a:lvl1pPr>
          </a:lstStyle>
          <a:p>
            <a:pPr>
              <a:defRPr/>
            </a:pPr>
            <a:fld id="{0A0B83F5-69B6-4855-89A8-55E8A8C50227}"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772625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55981BE-9888-4190-8904-23E9AE7FE831}"/>
              </a:ext>
            </a:extLst>
          </p:cNvPr>
          <p:cNvSpPr>
            <a:spLocks noGrp="1"/>
          </p:cNvSpPr>
          <p:nvPr>
            <p:ph type="dt" sz="half" idx="10"/>
          </p:nvPr>
        </p:nvSpPr>
        <p:spPr/>
        <p:txBody>
          <a:bodyPr/>
          <a:lstStyle>
            <a:lvl1pPr>
              <a:defRPr/>
            </a:lvl1pPr>
          </a:lstStyle>
          <a:p>
            <a:pPr>
              <a:defRPr/>
            </a:pPr>
            <a:fld id="{D23CDE2A-F66F-468D-8801-088112B998BB}" type="datetime1">
              <a:rPr lang="zh-CN" altLang="en-US"/>
              <a:pPr>
                <a:defRPr/>
              </a:pPr>
              <a:t>2017/11/9</a:t>
            </a:fld>
            <a:endParaRPr lang="zh-CN" altLang="en-US" sz="1800">
              <a:solidFill>
                <a:schemeClr val="tx1"/>
              </a:solidFill>
            </a:endParaRPr>
          </a:p>
        </p:txBody>
      </p:sp>
      <p:sp>
        <p:nvSpPr>
          <p:cNvPr id="4" name="页脚占位符 3">
            <a:extLst>
              <a:ext uri="{FF2B5EF4-FFF2-40B4-BE49-F238E27FC236}">
                <a16:creationId xmlns:a16="http://schemas.microsoft.com/office/drawing/2014/main" id="{91019955-E166-417F-A2D7-6246D396CFF4}"/>
              </a:ext>
            </a:extLst>
          </p:cNvPr>
          <p:cNvSpPr>
            <a:spLocks noGrp="1"/>
          </p:cNvSpPr>
          <p:nvPr>
            <p:ph type="ftr" sz="quarter" idx="11"/>
          </p:nvPr>
        </p:nvSpPr>
        <p:spPr/>
        <p:txBody>
          <a:bodyPr/>
          <a:lstStyle>
            <a:lvl1pPr>
              <a:defRPr/>
            </a:lvl1pPr>
          </a:lstStyle>
          <a:p>
            <a:pPr>
              <a:defRPr/>
            </a:pPr>
            <a:endParaRPr lang="zh-CN" altLang="zh-CN"/>
          </a:p>
        </p:txBody>
      </p:sp>
      <p:sp>
        <p:nvSpPr>
          <p:cNvPr id="5" name="灯片编号占位符 4">
            <a:extLst>
              <a:ext uri="{FF2B5EF4-FFF2-40B4-BE49-F238E27FC236}">
                <a16:creationId xmlns:a16="http://schemas.microsoft.com/office/drawing/2014/main" id="{1955F920-ABCA-4080-BBE8-19BB33D518B5}"/>
              </a:ext>
            </a:extLst>
          </p:cNvPr>
          <p:cNvSpPr>
            <a:spLocks noGrp="1"/>
          </p:cNvSpPr>
          <p:nvPr>
            <p:ph type="sldNum" sz="quarter" idx="12"/>
          </p:nvPr>
        </p:nvSpPr>
        <p:spPr/>
        <p:txBody>
          <a:bodyPr/>
          <a:lstStyle>
            <a:lvl1pPr>
              <a:defRPr/>
            </a:lvl1pPr>
          </a:lstStyle>
          <a:p>
            <a:pPr>
              <a:defRPr/>
            </a:pPr>
            <a:fld id="{171AEE1E-9AAB-493F-87B0-77FA7610B50A}"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1693928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A5C2709-AA1D-4A96-9ECD-5F5CD97C1757}"/>
              </a:ext>
            </a:extLst>
          </p:cNvPr>
          <p:cNvSpPr>
            <a:spLocks noGrp="1"/>
          </p:cNvSpPr>
          <p:nvPr>
            <p:ph type="dt" sz="half" idx="10"/>
          </p:nvPr>
        </p:nvSpPr>
        <p:spPr/>
        <p:txBody>
          <a:bodyPr/>
          <a:lstStyle>
            <a:lvl1pPr>
              <a:defRPr/>
            </a:lvl1pPr>
          </a:lstStyle>
          <a:p>
            <a:pPr>
              <a:defRPr/>
            </a:pPr>
            <a:fld id="{E32E02FB-D06E-44A5-B38F-B5D6D9B94978}" type="datetime1">
              <a:rPr lang="zh-CN" altLang="en-US"/>
              <a:pPr>
                <a:defRPr/>
              </a:pPr>
              <a:t>2017/11/9</a:t>
            </a:fld>
            <a:endParaRPr lang="zh-CN" altLang="en-US" sz="1800">
              <a:solidFill>
                <a:schemeClr val="tx1"/>
              </a:solidFill>
            </a:endParaRPr>
          </a:p>
        </p:txBody>
      </p:sp>
      <p:sp>
        <p:nvSpPr>
          <p:cNvPr id="3" name="页脚占位符 2">
            <a:extLst>
              <a:ext uri="{FF2B5EF4-FFF2-40B4-BE49-F238E27FC236}">
                <a16:creationId xmlns:a16="http://schemas.microsoft.com/office/drawing/2014/main" id="{C105AC57-0BA2-4022-99E0-FD85D8ED8AE2}"/>
              </a:ext>
            </a:extLst>
          </p:cNvPr>
          <p:cNvSpPr>
            <a:spLocks noGrp="1"/>
          </p:cNvSpPr>
          <p:nvPr>
            <p:ph type="ftr" sz="quarter" idx="11"/>
          </p:nvPr>
        </p:nvSpPr>
        <p:spPr/>
        <p:txBody>
          <a:bodyPr/>
          <a:lstStyle>
            <a:lvl1pPr>
              <a:defRPr/>
            </a:lvl1pPr>
          </a:lstStyle>
          <a:p>
            <a:pPr>
              <a:defRPr/>
            </a:pPr>
            <a:endParaRPr lang="zh-CN" altLang="zh-CN"/>
          </a:p>
        </p:txBody>
      </p:sp>
      <p:sp>
        <p:nvSpPr>
          <p:cNvPr id="4" name="灯片编号占位符 3">
            <a:extLst>
              <a:ext uri="{FF2B5EF4-FFF2-40B4-BE49-F238E27FC236}">
                <a16:creationId xmlns:a16="http://schemas.microsoft.com/office/drawing/2014/main" id="{3B8F5CFA-2DCF-4CDE-A02E-0A77D35324AD}"/>
              </a:ext>
            </a:extLst>
          </p:cNvPr>
          <p:cNvSpPr>
            <a:spLocks noGrp="1"/>
          </p:cNvSpPr>
          <p:nvPr>
            <p:ph type="sldNum" sz="quarter" idx="12"/>
          </p:nvPr>
        </p:nvSpPr>
        <p:spPr/>
        <p:txBody>
          <a:bodyPr/>
          <a:lstStyle>
            <a:lvl1pPr>
              <a:defRPr/>
            </a:lvl1pPr>
          </a:lstStyle>
          <a:p>
            <a:pPr>
              <a:defRPr/>
            </a:pPr>
            <a:fld id="{B0D571ED-ACE1-4A36-A534-FCFE899114FE}"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2701037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0395F87-4B2B-432A-8D55-53AC4987DBBB}"/>
              </a:ext>
            </a:extLst>
          </p:cNvPr>
          <p:cNvSpPr>
            <a:spLocks noGrp="1"/>
          </p:cNvSpPr>
          <p:nvPr>
            <p:ph type="dt" sz="half" idx="10"/>
          </p:nvPr>
        </p:nvSpPr>
        <p:spPr/>
        <p:txBody>
          <a:bodyPr/>
          <a:lstStyle>
            <a:lvl1pPr>
              <a:defRPr/>
            </a:lvl1pPr>
          </a:lstStyle>
          <a:p>
            <a:pPr>
              <a:defRPr/>
            </a:pPr>
            <a:fld id="{D37AF465-C997-481C-ACCD-B2FD2EED7DCD}" type="datetime1">
              <a:rPr lang="zh-CN" altLang="en-US"/>
              <a:pPr>
                <a:defRPr/>
              </a:pPr>
              <a:t>2017/11/9</a:t>
            </a:fld>
            <a:endParaRPr lang="zh-CN" altLang="en-US" sz="1800">
              <a:solidFill>
                <a:schemeClr val="tx1"/>
              </a:solidFill>
            </a:endParaRPr>
          </a:p>
        </p:txBody>
      </p:sp>
      <p:sp>
        <p:nvSpPr>
          <p:cNvPr id="6" name="页脚占位符 5">
            <a:extLst>
              <a:ext uri="{FF2B5EF4-FFF2-40B4-BE49-F238E27FC236}">
                <a16:creationId xmlns:a16="http://schemas.microsoft.com/office/drawing/2014/main" id="{6ED49ACD-6075-4DEA-8BD9-156B3EA0F887}"/>
              </a:ext>
            </a:extLst>
          </p:cNvPr>
          <p:cNvSpPr>
            <a:spLocks noGrp="1"/>
          </p:cNvSpPr>
          <p:nvPr>
            <p:ph type="ftr" sz="quarter" idx="11"/>
          </p:nvPr>
        </p:nvSpPr>
        <p:spPr/>
        <p:txBody>
          <a:bodyPr/>
          <a:lstStyle>
            <a:lvl1pPr>
              <a:defRPr/>
            </a:lvl1pPr>
          </a:lstStyle>
          <a:p>
            <a:pPr>
              <a:defRPr/>
            </a:pPr>
            <a:endParaRPr lang="zh-CN" altLang="zh-CN"/>
          </a:p>
        </p:txBody>
      </p:sp>
      <p:sp>
        <p:nvSpPr>
          <p:cNvPr id="7" name="灯片编号占位符 6">
            <a:extLst>
              <a:ext uri="{FF2B5EF4-FFF2-40B4-BE49-F238E27FC236}">
                <a16:creationId xmlns:a16="http://schemas.microsoft.com/office/drawing/2014/main" id="{D9893DFD-2138-4BFC-88F9-EE963330864D}"/>
              </a:ext>
            </a:extLst>
          </p:cNvPr>
          <p:cNvSpPr>
            <a:spLocks noGrp="1"/>
          </p:cNvSpPr>
          <p:nvPr>
            <p:ph type="sldNum" sz="quarter" idx="12"/>
          </p:nvPr>
        </p:nvSpPr>
        <p:spPr/>
        <p:txBody>
          <a:bodyPr/>
          <a:lstStyle>
            <a:lvl1pPr>
              <a:defRPr/>
            </a:lvl1pPr>
          </a:lstStyle>
          <a:p>
            <a:pPr>
              <a:defRPr/>
            </a:pPr>
            <a:fld id="{0247A650-5769-4ABD-B6F8-811FA9300094}"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386333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Calibri"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AC83FFA-0E17-4162-82FC-7FE1D6A1623B}"/>
              </a:ext>
            </a:extLst>
          </p:cNvPr>
          <p:cNvSpPr>
            <a:spLocks noGrp="1"/>
          </p:cNvSpPr>
          <p:nvPr>
            <p:ph type="dt" sz="half" idx="10"/>
          </p:nvPr>
        </p:nvSpPr>
        <p:spPr/>
        <p:txBody>
          <a:bodyPr/>
          <a:lstStyle>
            <a:lvl1pPr>
              <a:defRPr/>
            </a:lvl1pPr>
          </a:lstStyle>
          <a:p>
            <a:pPr>
              <a:defRPr/>
            </a:pPr>
            <a:fld id="{EC9D0337-8901-4862-9F91-DCCD6A3B3EE4}" type="datetime1">
              <a:rPr lang="zh-CN" altLang="en-US"/>
              <a:pPr>
                <a:defRPr/>
              </a:pPr>
              <a:t>2017/11/9</a:t>
            </a:fld>
            <a:endParaRPr lang="zh-CN" altLang="en-US" sz="1800">
              <a:solidFill>
                <a:schemeClr val="tx1"/>
              </a:solidFill>
            </a:endParaRPr>
          </a:p>
        </p:txBody>
      </p:sp>
      <p:sp>
        <p:nvSpPr>
          <p:cNvPr id="6" name="页脚占位符 5">
            <a:extLst>
              <a:ext uri="{FF2B5EF4-FFF2-40B4-BE49-F238E27FC236}">
                <a16:creationId xmlns:a16="http://schemas.microsoft.com/office/drawing/2014/main" id="{C1B7C48B-01B4-4C06-ACE2-EB6695E54F8F}"/>
              </a:ext>
            </a:extLst>
          </p:cNvPr>
          <p:cNvSpPr>
            <a:spLocks noGrp="1"/>
          </p:cNvSpPr>
          <p:nvPr>
            <p:ph type="ftr" sz="quarter" idx="11"/>
          </p:nvPr>
        </p:nvSpPr>
        <p:spPr/>
        <p:txBody>
          <a:bodyPr/>
          <a:lstStyle>
            <a:lvl1pPr>
              <a:defRPr/>
            </a:lvl1pPr>
          </a:lstStyle>
          <a:p>
            <a:pPr>
              <a:defRPr/>
            </a:pPr>
            <a:endParaRPr lang="zh-CN" altLang="zh-CN"/>
          </a:p>
        </p:txBody>
      </p:sp>
      <p:sp>
        <p:nvSpPr>
          <p:cNvPr id="7" name="灯片编号占位符 6">
            <a:extLst>
              <a:ext uri="{FF2B5EF4-FFF2-40B4-BE49-F238E27FC236}">
                <a16:creationId xmlns:a16="http://schemas.microsoft.com/office/drawing/2014/main" id="{7307451D-FC3B-4F57-B134-BA879AAB8428}"/>
              </a:ext>
            </a:extLst>
          </p:cNvPr>
          <p:cNvSpPr>
            <a:spLocks noGrp="1"/>
          </p:cNvSpPr>
          <p:nvPr>
            <p:ph type="sldNum" sz="quarter" idx="12"/>
          </p:nvPr>
        </p:nvSpPr>
        <p:spPr/>
        <p:txBody>
          <a:bodyPr/>
          <a:lstStyle>
            <a:lvl1pPr>
              <a:defRPr/>
            </a:lvl1pPr>
          </a:lstStyle>
          <a:p>
            <a:pPr>
              <a:defRPr/>
            </a:pPr>
            <a:fld id="{6FB7377C-32E3-4D8A-95E8-DC39812FB92C}"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243796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20F060A0-ADC9-46B0-87B0-D70DBD588FA3}"/>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sym typeface="Calibri Light" panose="020F0302020204030204" pitchFamily="34" charset="0"/>
              </a:rPr>
              <a:t>单击此处编辑母版标题样式</a:t>
            </a:r>
          </a:p>
        </p:txBody>
      </p:sp>
      <p:sp>
        <p:nvSpPr>
          <p:cNvPr id="1027" name="文本占位符 2">
            <a:extLst>
              <a:ext uri="{FF2B5EF4-FFF2-40B4-BE49-F238E27FC236}">
                <a16:creationId xmlns:a16="http://schemas.microsoft.com/office/drawing/2014/main" id="{E784ED99-7FA1-4449-807E-FD0D1041F9F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sym typeface="Calibri" panose="020F0502020204030204" pitchFamily="34" charset="0"/>
              </a:rPr>
              <a:t>单击此处编辑母版文本样式</a:t>
            </a:r>
          </a:p>
          <a:p>
            <a:pPr lvl="1"/>
            <a:r>
              <a:rPr lang="zh-CN" altLang="zh-CN">
                <a:sym typeface="Calibri" panose="020F0502020204030204" pitchFamily="34" charset="0"/>
              </a:rPr>
              <a:t>第二级</a:t>
            </a:r>
          </a:p>
          <a:p>
            <a:pPr lvl="2"/>
            <a:r>
              <a:rPr lang="zh-CN" altLang="zh-CN">
                <a:sym typeface="Calibri" panose="020F0502020204030204" pitchFamily="34" charset="0"/>
              </a:rPr>
              <a:t>第三级</a:t>
            </a:r>
          </a:p>
          <a:p>
            <a:pPr lvl="3"/>
            <a:r>
              <a:rPr lang="zh-CN" altLang="zh-CN">
                <a:sym typeface="Calibri" panose="020F0502020204030204" pitchFamily="34" charset="0"/>
              </a:rPr>
              <a:t>第四级</a:t>
            </a:r>
          </a:p>
          <a:p>
            <a:pPr lvl="4"/>
            <a:r>
              <a:rPr lang="zh-CN" altLang="zh-CN">
                <a:sym typeface="Calibri" panose="020F0502020204030204" pitchFamily="34" charset="0"/>
              </a:rPr>
              <a:t>第五级</a:t>
            </a:r>
          </a:p>
        </p:txBody>
      </p:sp>
      <p:sp>
        <p:nvSpPr>
          <p:cNvPr id="1028" name="日期占位符 3">
            <a:extLst>
              <a:ext uri="{FF2B5EF4-FFF2-40B4-BE49-F238E27FC236}">
                <a16:creationId xmlns:a16="http://schemas.microsoft.com/office/drawing/2014/main" id="{49751AE6-AB1A-4195-B093-BB4184DBF265}"/>
              </a:ext>
            </a:extLst>
          </p:cNvPr>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defRPr>
            </a:lvl1pPr>
          </a:lstStyle>
          <a:p>
            <a:pPr>
              <a:defRPr/>
            </a:pPr>
            <a:fld id="{B47E68DB-90A9-4C46-A5DF-384C56931C28}" type="datetime1">
              <a:rPr lang="zh-CN" altLang="en-US"/>
              <a:pPr>
                <a:defRPr/>
              </a:pPr>
              <a:t>2017/11/9</a:t>
            </a:fld>
            <a:endParaRPr lang="zh-CN" altLang="en-US"/>
          </a:p>
        </p:txBody>
      </p:sp>
      <p:sp>
        <p:nvSpPr>
          <p:cNvPr id="1029" name="页脚占位符 4">
            <a:extLst>
              <a:ext uri="{FF2B5EF4-FFF2-40B4-BE49-F238E27FC236}">
                <a16:creationId xmlns:a16="http://schemas.microsoft.com/office/drawing/2014/main" id="{F3BD506C-6F07-492E-AE72-FEDBCD0D3644}"/>
              </a:ext>
            </a:extLst>
          </p:cNvPr>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endParaRPr lang="zh-CN" altLang="zh-CN"/>
          </a:p>
        </p:txBody>
      </p:sp>
      <p:sp>
        <p:nvSpPr>
          <p:cNvPr id="1030" name="灯片编号占位符 5">
            <a:extLst>
              <a:ext uri="{FF2B5EF4-FFF2-40B4-BE49-F238E27FC236}">
                <a16:creationId xmlns:a16="http://schemas.microsoft.com/office/drawing/2014/main" id="{CEA6F1CE-4DD3-4124-A3F1-5B78F5692797}"/>
              </a:ext>
            </a:extLst>
          </p:cNvPr>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E64769C4-B66C-4C5F-805C-E57076363B02}"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sldNum="0" hdr="0" ftr="0"/>
  <p:txStyles>
    <p:titleStyle>
      <a:lvl1pPr marL="914400" indent="-914400" algn="l" rtl="0" eaLnBrk="0" fontAlgn="base" hangingPunct="0">
        <a:lnSpc>
          <a:spcPct val="90000"/>
        </a:lnSpc>
        <a:spcBef>
          <a:spcPct val="0"/>
        </a:spcBef>
        <a:spcAft>
          <a:spcPct val="0"/>
        </a:spcAft>
        <a:defRPr sz="4400">
          <a:solidFill>
            <a:schemeClr val="tx1"/>
          </a:solidFill>
          <a:latin typeface="+mj-lt"/>
          <a:ea typeface="+mj-ea"/>
          <a:cs typeface="+mj-cs"/>
          <a:sym typeface="Calibri Light" panose="020F0302020204030204" pitchFamily="34" charset="0"/>
        </a:defRPr>
      </a:lvl1pPr>
      <a:lvl2pPr marL="914400" indent="-9144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sym typeface="Calibri Light" panose="020F0302020204030204" pitchFamily="34" charset="0"/>
        </a:defRPr>
      </a:lvl2pPr>
      <a:lvl3pPr marL="914400" indent="-9144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sym typeface="Calibri Light" panose="020F0302020204030204" pitchFamily="34" charset="0"/>
        </a:defRPr>
      </a:lvl3pPr>
      <a:lvl4pPr marL="914400" indent="-9144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sym typeface="Calibri Light" panose="020F0302020204030204" pitchFamily="34" charset="0"/>
        </a:defRPr>
      </a:lvl4pPr>
      <a:lvl5pPr marL="914400" indent="-9144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sym typeface="Calibri Light" panose="020F0302020204030204" pitchFamily="34" charset="0"/>
        </a:defRPr>
      </a:lvl5pPr>
      <a:lvl6pPr marL="1371600" indent="-914400" algn="l" rtl="0" fontAlgn="base">
        <a:lnSpc>
          <a:spcPct val="90000"/>
        </a:lnSpc>
        <a:spcBef>
          <a:spcPct val="0"/>
        </a:spcBef>
        <a:spcAft>
          <a:spcPct val="0"/>
        </a:spcAft>
        <a:defRPr sz="4400">
          <a:solidFill>
            <a:schemeClr val="tx1"/>
          </a:solidFill>
          <a:latin typeface="Calibri Light" pitchFamily="34" charset="0"/>
          <a:ea typeface="宋体" pitchFamily="2" charset="-122"/>
          <a:sym typeface="Calibri Light" pitchFamily="34" charset="0"/>
        </a:defRPr>
      </a:lvl6pPr>
      <a:lvl7pPr marL="1828800" indent="-914400" algn="l" rtl="0" fontAlgn="base">
        <a:lnSpc>
          <a:spcPct val="90000"/>
        </a:lnSpc>
        <a:spcBef>
          <a:spcPct val="0"/>
        </a:spcBef>
        <a:spcAft>
          <a:spcPct val="0"/>
        </a:spcAft>
        <a:defRPr sz="4400">
          <a:solidFill>
            <a:schemeClr val="tx1"/>
          </a:solidFill>
          <a:latin typeface="Calibri Light" pitchFamily="34" charset="0"/>
          <a:ea typeface="宋体" pitchFamily="2" charset="-122"/>
          <a:sym typeface="Calibri Light" pitchFamily="34" charset="0"/>
        </a:defRPr>
      </a:lvl7pPr>
      <a:lvl8pPr marL="2286000" indent="-914400" algn="l" rtl="0" fontAlgn="base">
        <a:lnSpc>
          <a:spcPct val="90000"/>
        </a:lnSpc>
        <a:spcBef>
          <a:spcPct val="0"/>
        </a:spcBef>
        <a:spcAft>
          <a:spcPct val="0"/>
        </a:spcAft>
        <a:defRPr sz="4400">
          <a:solidFill>
            <a:schemeClr val="tx1"/>
          </a:solidFill>
          <a:latin typeface="Calibri Light" pitchFamily="34" charset="0"/>
          <a:ea typeface="宋体" pitchFamily="2" charset="-122"/>
          <a:sym typeface="Calibri Light" pitchFamily="34" charset="0"/>
        </a:defRPr>
      </a:lvl8pPr>
      <a:lvl9pPr marL="2743200" indent="-914400" algn="l" rtl="0" fontAlgn="base">
        <a:lnSpc>
          <a:spcPct val="90000"/>
        </a:lnSpc>
        <a:spcBef>
          <a:spcPct val="0"/>
        </a:spcBef>
        <a:spcAft>
          <a:spcPct val="0"/>
        </a:spcAft>
        <a:defRPr sz="4400">
          <a:solidFill>
            <a:schemeClr val="tx1"/>
          </a:solidFill>
          <a:latin typeface="Calibri Light" pitchFamily="34" charset="0"/>
          <a:ea typeface="宋体" pitchFamily="2" charset="-122"/>
          <a:sym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sym typeface="Calibri" pitchFamily="34" charset="0"/>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sym typeface="Calibri" pitchFamily="34" charset="0"/>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sym typeface="Calibri" pitchFamily="34" charset="0"/>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1.xml"/><Relationship Id="rId5" Type="http://schemas.openxmlformats.org/officeDocument/2006/relationships/image" Target="../media/image27.gif"/><Relationship Id="rId4" Type="http://schemas.openxmlformats.org/officeDocument/2006/relationships/image" Target="../media/image26.gif"/></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gif"/><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椭圆 1">
            <a:extLst>
              <a:ext uri="{FF2B5EF4-FFF2-40B4-BE49-F238E27FC236}">
                <a16:creationId xmlns:a16="http://schemas.microsoft.com/office/drawing/2014/main" id="{68AE5C2A-C738-4454-9827-0AAA2FABB346}"/>
              </a:ext>
            </a:extLst>
          </p:cNvPr>
          <p:cNvSpPr>
            <a:spLocks noChangeArrowheads="1"/>
          </p:cNvSpPr>
          <p:nvPr/>
        </p:nvSpPr>
        <p:spPr bwMode="auto">
          <a:xfrm>
            <a:off x="3221038" y="590550"/>
            <a:ext cx="5726112" cy="5726113"/>
          </a:xfrm>
          <a:prstGeom prst="ellipse">
            <a:avLst/>
          </a:prstGeom>
          <a:solidFill>
            <a:srgbClr val="263346">
              <a:alpha val="69019"/>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4339" name="椭圆 10">
            <a:extLst>
              <a:ext uri="{FF2B5EF4-FFF2-40B4-BE49-F238E27FC236}">
                <a16:creationId xmlns:a16="http://schemas.microsoft.com/office/drawing/2014/main" id="{4ED2D1FE-CEC0-43B4-914F-B62F9A23C1A9}"/>
              </a:ext>
            </a:extLst>
          </p:cNvPr>
          <p:cNvSpPr>
            <a:spLocks noChangeArrowheads="1"/>
          </p:cNvSpPr>
          <p:nvPr/>
        </p:nvSpPr>
        <p:spPr bwMode="auto">
          <a:xfrm>
            <a:off x="3360738" y="730250"/>
            <a:ext cx="5446712" cy="5446713"/>
          </a:xfrm>
          <a:prstGeom prst="ellipse">
            <a:avLst/>
          </a:prstGeom>
          <a:noFill/>
          <a:ln w="88900">
            <a:solidFill>
              <a:srgbClr val="D0EAEB"/>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4340" name="文本框 12">
            <a:extLst>
              <a:ext uri="{FF2B5EF4-FFF2-40B4-BE49-F238E27FC236}">
                <a16:creationId xmlns:a16="http://schemas.microsoft.com/office/drawing/2014/main" id="{93037EF0-E9AB-4507-A5E6-B50973926A20}"/>
              </a:ext>
            </a:extLst>
          </p:cNvPr>
          <p:cNvSpPr>
            <a:spLocks noChangeArrowheads="1"/>
          </p:cNvSpPr>
          <p:nvPr/>
        </p:nvSpPr>
        <p:spPr bwMode="auto">
          <a:xfrm>
            <a:off x="4529932" y="4084898"/>
            <a:ext cx="32559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b="1" dirty="0">
                <a:solidFill>
                  <a:schemeClr val="bg1"/>
                </a:solidFill>
                <a:latin typeface="黑体" panose="02010609060101010101" pitchFamily="49" charset="-122"/>
                <a:sym typeface="华文宋体" panose="02010600040101010101" pitchFamily="2" charset="-122"/>
              </a:rPr>
              <a:t>涂  云     刘雨萌      张良莹     徐艳慧</a:t>
            </a:r>
          </a:p>
        </p:txBody>
      </p:sp>
      <p:sp>
        <p:nvSpPr>
          <p:cNvPr id="14341" name="直接连接符 21">
            <a:extLst>
              <a:ext uri="{FF2B5EF4-FFF2-40B4-BE49-F238E27FC236}">
                <a16:creationId xmlns:a16="http://schemas.microsoft.com/office/drawing/2014/main" id="{7679E938-54E3-4277-979D-088AB78CF14F}"/>
              </a:ext>
            </a:extLst>
          </p:cNvPr>
          <p:cNvSpPr>
            <a:spLocks noChangeShapeType="1"/>
          </p:cNvSpPr>
          <p:nvPr/>
        </p:nvSpPr>
        <p:spPr bwMode="auto">
          <a:xfrm>
            <a:off x="3924300" y="3425825"/>
            <a:ext cx="4319588" cy="0"/>
          </a:xfrm>
          <a:prstGeom prst="line">
            <a:avLst/>
          </a:prstGeom>
          <a:noFill/>
          <a:ln w="6350">
            <a:solidFill>
              <a:srgbClr val="FFFFFF">
                <a:alpha val="58823"/>
              </a:srgbClr>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2" name="文本框 23">
            <a:extLst>
              <a:ext uri="{FF2B5EF4-FFF2-40B4-BE49-F238E27FC236}">
                <a16:creationId xmlns:a16="http://schemas.microsoft.com/office/drawing/2014/main" id="{619EBB37-66ED-4DBE-BAA7-D6B2A443845E}"/>
              </a:ext>
            </a:extLst>
          </p:cNvPr>
          <p:cNvSpPr>
            <a:spLocks noChangeArrowheads="1"/>
          </p:cNvSpPr>
          <p:nvPr/>
        </p:nvSpPr>
        <p:spPr bwMode="auto">
          <a:xfrm>
            <a:off x="4972050" y="2457450"/>
            <a:ext cx="226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5400">
                <a:solidFill>
                  <a:schemeClr val="bg1"/>
                </a:solidFill>
                <a:latin typeface="黑体" panose="02010609060101010101" pitchFamily="49" charset="-122"/>
                <a:sym typeface="华文宋体" panose="02010600040101010101" pitchFamily="2" charset="-122"/>
              </a:rPr>
              <a:t>新零售</a:t>
            </a:r>
          </a:p>
        </p:txBody>
      </p:sp>
      <p:sp>
        <p:nvSpPr>
          <p:cNvPr id="3080" name="椭圆 25">
            <a:extLst>
              <a:ext uri="{FF2B5EF4-FFF2-40B4-BE49-F238E27FC236}">
                <a16:creationId xmlns:a16="http://schemas.microsoft.com/office/drawing/2014/main" id="{681B9E6D-1BD7-4B12-8776-AF139133E37E}"/>
              </a:ext>
            </a:extLst>
          </p:cNvPr>
          <p:cNvSpPr>
            <a:spLocks noChangeArrowheads="1"/>
          </p:cNvSpPr>
          <p:nvPr/>
        </p:nvSpPr>
        <p:spPr bwMode="auto">
          <a:xfrm>
            <a:off x="2946400" y="298450"/>
            <a:ext cx="6311900" cy="6310313"/>
          </a:xfrm>
          <a:prstGeom prst="ellipse">
            <a:avLst/>
          </a:prstGeom>
          <a:noFill/>
          <a:ln w="6350">
            <a:solidFill>
              <a:srgbClr val="FFFFFF">
                <a:alpha val="50195"/>
              </a:srgb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081" name="椭圆 26">
            <a:extLst>
              <a:ext uri="{FF2B5EF4-FFF2-40B4-BE49-F238E27FC236}">
                <a16:creationId xmlns:a16="http://schemas.microsoft.com/office/drawing/2014/main" id="{1CCDEA79-A148-4076-96D8-8ACEDE9EF68C}"/>
              </a:ext>
            </a:extLst>
          </p:cNvPr>
          <p:cNvSpPr>
            <a:spLocks noChangeArrowheads="1"/>
          </p:cNvSpPr>
          <p:nvPr/>
        </p:nvSpPr>
        <p:spPr bwMode="auto">
          <a:xfrm>
            <a:off x="2676525" y="0"/>
            <a:ext cx="6837363" cy="6837363"/>
          </a:xfrm>
          <a:prstGeom prst="ellipse">
            <a:avLst/>
          </a:prstGeom>
          <a:noFill/>
          <a:ln w="6350">
            <a:solidFill>
              <a:srgbClr val="FFFFFF">
                <a:alpha val="38823"/>
              </a:srgb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082" name="椭圆 27">
            <a:extLst>
              <a:ext uri="{FF2B5EF4-FFF2-40B4-BE49-F238E27FC236}">
                <a16:creationId xmlns:a16="http://schemas.microsoft.com/office/drawing/2014/main" id="{9D9C7C08-6F83-4AD0-9FFA-7289EDA9ECCC}"/>
              </a:ext>
            </a:extLst>
          </p:cNvPr>
          <p:cNvSpPr>
            <a:spLocks noChangeArrowheads="1"/>
          </p:cNvSpPr>
          <p:nvPr/>
        </p:nvSpPr>
        <p:spPr bwMode="auto">
          <a:xfrm>
            <a:off x="1773238" y="-906463"/>
            <a:ext cx="8637587" cy="8637588"/>
          </a:xfrm>
          <a:prstGeom prst="ellipse">
            <a:avLst/>
          </a:prstGeom>
          <a:noFill/>
          <a:ln w="6350">
            <a:solidFill>
              <a:srgbClr val="FFFFFF">
                <a:alpha val="29019"/>
              </a:srgb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4346" name="矩形 29">
            <a:extLst>
              <a:ext uri="{FF2B5EF4-FFF2-40B4-BE49-F238E27FC236}">
                <a16:creationId xmlns:a16="http://schemas.microsoft.com/office/drawing/2014/main" id="{6E8BECB7-8574-4429-B9B7-12CA2456A52D}"/>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4347" name="矩形 30">
            <a:extLst>
              <a:ext uri="{FF2B5EF4-FFF2-40B4-BE49-F238E27FC236}">
                <a16:creationId xmlns:a16="http://schemas.microsoft.com/office/drawing/2014/main" id="{89EDEDB3-466B-4E7A-83E4-7189AD3E8AE6}"/>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repeatCount="indefinite" fill="hold" grpId="0" nodeType="with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p:cTn id="7" dur="1000" fill="hold"/>
                                        <p:tgtEl>
                                          <p:spTgt spid="3080"/>
                                        </p:tgtEl>
                                        <p:attrNameLst>
                                          <p:attrName>ppt_w</p:attrName>
                                        </p:attrNameLst>
                                      </p:cBhvr>
                                      <p:tavLst>
                                        <p:tav tm="0">
                                          <p:val>
                                            <p:strVal val="#ppt_w*0.70"/>
                                          </p:val>
                                        </p:tav>
                                        <p:tav tm="100000">
                                          <p:val>
                                            <p:strVal val="#ppt_w"/>
                                          </p:val>
                                        </p:tav>
                                      </p:tavLst>
                                    </p:anim>
                                    <p:anim calcmode="lin" valueType="num">
                                      <p:cBhvr>
                                        <p:cTn id="8" dur="1000" fill="hold"/>
                                        <p:tgtEl>
                                          <p:spTgt spid="3080"/>
                                        </p:tgtEl>
                                        <p:attrNameLst>
                                          <p:attrName>ppt_h</p:attrName>
                                        </p:attrNameLst>
                                      </p:cBhvr>
                                      <p:tavLst>
                                        <p:tav tm="0">
                                          <p:val>
                                            <p:strVal val="#ppt_h"/>
                                          </p:val>
                                        </p:tav>
                                        <p:tav tm="100000">
                                          <p:val>
                                            <p:strVal val="#ppt_h"/>
                                          </p:val>
                                        </p:tav>
                                      </p:tavLst>
                                    </p:anim>
                                    <p:animEffect transition="in" filter="fade">
                                      <p:cBhvr>
                                        <p:cTn id="9" dur="1000"/>
                                        <p:tgtEl>
                                          <p:spTgt spid="3080"/>
                                        </p:tgtEl>
                                      </p:cBhvr>
                                    </p:animEffect>
                                  </p:childTnLst>
                                </p:cTn>
                              </p:par>
                              <p:par>
                                <p:cTn id="10" presetID="55" presetClass="entr" presetSubtype="0" repeatCount="indefinite" fill="hold" grpId="0" nodeType="withEffect">
                                  <p:stCondLst>
                                    <p:cond delay="500"/>
                                  </p:stCondLst>
                                  <p:childTnLst>
                                    <p:set>
                                      <p:cBhvr>
                                        <p:cTn id="11" dur="1" fill="hold">
                                          <p:stCondLst>
                                            <p:cond delay="0"/>
                                          </p:stCondLst>
                                        </p:cTn>
                                        <p:tgtEl>
                                          <p:spTgt spid="3081"/>
                                        </p:tgtEl>
                                        <p:attrNameLst>
                                          <p:attrName>style.visibility</p:attrName>
                                        </p:attrNameLst>
                                      </p:cBhvr>
                                      <p:to>
                                        <p:strVal val="visible"/>
                                      </p:to>
                                    </p:set>
                                    <p:anim calcmode="lin" valueType="num">
                                      <p:cBhvr>
                                        <p:cTn id="12" dur="1000" fill="hold"/>
                                        <p:tgtEl>
                                          <p:spTgt spid="3081"/>
                                        </p:tgtEl>
                                        <p:attrNameLst>
                                          <p:attrName>ppt_w</p:attrName>
                                        </p:attrNameLst>
                                      </p:cBhvr>
                                      <p:tavLst>
                                        <p:tav tm="0">
                                          <p:val>
                                            <p:strVal val="#ppt_w*0.70"/>
                                          </p:val>
                                        </p:tav>
                                        <p:tav tm="100000">
                                          <p:val>
                                            <p:strVal val="#ppt_w"/>
                                          </p:val>
                                        </p:tav>
                                      </p:tavLst>
                                    </p:anim>
                                    <p:anim calcmode="lin" valueType="num">
                                      <p:cBhvr>
                                        <p:cTn id="13" dur="1000" fill="hold"/>
                                        <p:tgtEl>
                                          <p:spTgt spid="3081"/>
                                        </p:tgtEl>
                                        <p:attrNameLst>
                                          <p:attrName>ppt_h</p:attrName>
                                        </p:attrNameLst>
                                      </p:cBhvr>
                                      <p:tavLst>
                                        <p:tav tm="0">
                                          <p:val>
                                            <p:strVal val="#ppt_h"/>
                                          </p:val>
                                        </p:tav>
                                        <p:tav tm="100000">
                                          <p:val>
                                            <p:strVal val="#ppt_h"/>
                                          </p:val>
                                        </p:tav>
                                      </p:tavLst>
                                    </p:anim>
                                    <p:animEffect transition="in" filter="fade">
                                      <p:cBhvr>
                                        <p:cTn id="14" dur="1000"/>
                                        <p:tgtEl>
                                          <p:spTgt spid="3081"/>
                                        </p:tgtEl>
                                      </p:cBhvr>
                                    </p:animEffect>
                                  </p:childTnLst>
                                </p:cTn>
                              </p:par>
                              <p:par>
                                <p:cTn id="15" presetID="55" presetClass="entr" presetSubtype="0" repeatCount="indefinite" fill="hold" grpId="0" nodeType="withEffect">
                                  <p:stCondLst>
                                    <p:cond delay="1100"/>
                                  </p:stCondLst>
                                  <p:childTnLst>
                                    <p:set>
                                      <p:cBhvr>
                                        <p:cTn id="16" dur="1" fill="hold">
                                          <p:stCondLst>
                                            <p:cond delay="0"/>
                                          </p:stCondLst>
                                        </p:cTn>
                                        <p:tgtEl>
                                          <p:spTgt spid="3082"/>
                                        </p:tgtEl>
                                        <p:attrNameLst>
                                          <p:attrName>style.visibility</p:attrName>
                                        </p:attrNameLst>
                                      </p:cBhvr>
                                      <p:to>
                                        <p:strVal val="visible"/>
                                      </p:to>
                                    </p:set>
                                    <p:anim calcmode="lin" valueType="num">
                                      <p:cBhvr>
                                        <p:cTn id="17" dur="1000" fill="hold"/>
                                        <p:tgtEl>
                                          <p:spTgt spid="3082"/>
                                        </p:tgtEl>
                                        <p:attrNameLst>
                                          <p:attrName>ppt_w</p:attrName>
                                        </p:attrNameLst>
                                      </p:cBhvr>
                                      <p:tavLst>
                                        <p:tav tm="0">
                                          <p:val>
                                            <p:strVal val="#ppt_w*0.70"/>
                                          </p:val>
                                        </p:tav>
                                        <p:tav tm="100000">
                                          <p:val>
                                            <p:strVal val="#ppt_w"/>
                                          </p:val>
                                        </p:tav>
                                      </p:tavLst>
                                    </p:anim>
                                    <p:anim calcmode="lin" valueType="num">
                                      <p:cBhvr>
                                        <p:cTn id="18" dur="1000" fill="hold"/>
                                        <p:tgtEl>
                                          <p:spTgt spid="3082"/>
                                        </p:tgtEl>
                                        <p:attrNameLst>
                                          <p:attrName>ppt_h</p:attrName>
                                        </p:attrNameLst>
                                      </p:cBhvr>
                                      <p:tavLst>
                                        <p:tav tm="0">
                                          <p:val>
                                            <p:strVal val="#ppt_h"/>
                                          </p:val>
                                        </p:tav>
                                        <p:tav tm="100000">
                                          <p:val>
                                            <p:strVal val="#ppt_h"/>
                                          </p:val>
                                        </p:tav>
                                      </p:tavLst>
                                    </p:anim>
                                    <p:animEffect transition="in" filter="fade">
                                      <p:cBhvr>
                                        <p:cTn id="19" dur="10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animBg="1"/>
      <p:bldP spid="3081" grpId="0" animBg="1"/>
      <p:bldP spid="308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24578" name="矩形 29">
            <a:extLst>
              <a:ext uri="{FF2B5EF4-FFF2-40B4-BE49-F238E27FC236}">
                <a16:creationId xmlns:a16="http://schemas.microsoft.com/office/drawing/2014/main" id="{14EF89E0-9EF1-4DC6-877A-0E5DC27D167A}"/>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79" name="矩形 30">
            <a:extLst>
              <a:ext uri="{FF2B5EF4-FFF2-40B4-BE49-F238E27FC236}">
                <a16:creationId xmlns:a16="http://schemas.microsoft.com/office/drawing/2014/main" id="{89470D54-9C1C-45D7-B099-FA23A5A3DDC4}"/>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80" name="直接连接符 8">
            <a:extLst>
              <a:ext uri="{FF2B5EF4-FFF2-40B4-BE49-F238E27FC236}">
                <a16:creationId xmlns:a16="http://schemas.microsoft.com/office/drawing/2014/main" id="{F853D9AC-B0BB-4005-B7AE-9D9E3B9B1D0D}"/>
              </a:ext>
            </a:extLst>
          </p:cNvPr>
          <p:cNvSpPr>
            <a:spLocks noChangeShapeType="1"/>
          </p:cNvSpPr>
          <p:nvPr/>
        </p:nvSpPr>
        <p:spPr bwMode="auto">
          <a:xfrm flipV="1">
            <a:off x="7204075"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581" name="直接连接符 10">
            <a:extLst>
              <a:ext uri="{FF2B5EF4-FFF2-40B4-BE49-F238E27FC236}">
                <a16:creationId xmlns:a16="http://schemas.microsoft.com/office/drawing/2014/main" id="{6A388F56-B21D-41BA-862F-C01880240EFE}"/>
              </a:ext>
            </a:extLst>
          </p:cNvPr>
          <p:cNvSpPr>
            <a:spLocks noChangeShapeType="1"/>
          </p:cNvSpPr>
          <p:nvPr/>
        </p:nvSpPr>
        <p:spPr bwMode="auto">
          <a:xfrm flipV="1">
            <a:off x="342900"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601" name="矩形 47">
            <a:extLst>
              <a:ext uri="{FF2B5EF4-FFF2-40B4-BE49-F238E27FC236}">
                <a16:creationId xmlns:a16="http://schemas.microsoft.com/office/drawing/2014/main" id="{7A4A0B73-2E21-4D8B-9345-AADA49217EE1}"/>
              </a:ext>
            </a:extLst>
          </p:cNvPr>
          <p:cNvSpPr>
            <a:spLocks noChangeArrowheads="1"/>
          </p:cNvSpPr>
          <p:nvPr/>
        </p:nvSpPr>
        <p:spPr bwMode="auto">
          <a:xfrm flipV="1">
            <a:off x="13275186" y="3667876"/>
            <a:ext cx="10605894" cy="221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endParaRPr lang="zh-CN" altLang="en-US" sz="2000" dirty="0">
              <a:latin typeface="黑体" panose="02010609060101010101" pitchFamily="49" charset="-122"/>
            </a:endParaRPr>
          </a:p>
        </p:txBody>
      </p:sp>
      <p:sp>
        <p:nvSpPr>
          <p:cNvPr id="24583" name="文本框 12">
            <a:extLst>
              <a:ext uri="{FF2B5EF4-FFF2-40B4-BE49-F238E27FC236}">
                <a16:creationId xmlns:a16="http://schemas.microsoft.com/office/drawing/2014/main" id="{47BB4C7F-4421-4523-BA50-3E4D7727678E}"/>
              </a:ext>
            </a:extLst>
          </p:cNvPr>
          <p:cNvSpPr>
            <a:spLocks noChangeArrowheads="1"/>
          </p:cNvSpPr>
          <p:nvPr/>
        </p:nvSpPr>
        <p:spPr bwMode="auto">
          <a:xfrm>
            <a:off x="5285521" y="334139"/>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盒马鲜生</a:t>
            </a:r>
            <a:endParaRPr lang="en-US" altLang="zh-CN" b="1" u="sng"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endParaRPr>
          </a:p>
        </p:txBody>
      </p:sp>
      <p:grpSp>
        <p:nvGrpSpPr>
          <p:cNvPr id="24584" name="组合 1">
            <a:extLst>
              <a:ext uri="{FF2B5EF4-FFF2-40B4-BE49-F238E27FC236}">
                <a16:creationId xmlns:a16="http://schemas.microsoft.com/office/drawing/2014/main" id="{F5A8495C-2B76-40B1-8EB8-C884BAA2B35E}"/>
              </a:ext>
            </a:extLst>
          </p:cNvPr>
          <p:cNvGrpSpPr>
            <a:grpSpLocks/>
          </p:cNvGrpSpPr>
          <p:nvPr/>
        </p:nvGrpSpPr>
        <p:grpSpPr bwMode="auto">
          <a:xfrm>
            <a:off x="5367338" y="1000125"/>
            <a:ext cx="1468437" cy="307975"/>
            <a:chOff x="0" y="0"/>
            <a:chExt cx="1541192" cy="321992"/>
          </a:xfrm>
        </p:grpSpPr>
        <p:sp>
          <p:nvSpPr>
            <p:cNvPr id="24585" name="椭圆 13">
              <a:extLst>
                <a:ext uri="{FF2B5EF4-FFF2-40B4-BE49-F238E27FC236}">
                  <a16:creationId xmlns:a16="http://schemas.microsoft.com/office/drawing/2014/main" id="{6526AEA0-D544-4949-8894-019BA4FD084C}"/>
                </a:ext>
              </a:extLst>
            </p:cNvPr>
            <p:cNvSpPr>
              <a:spLocks noChangeArrowheads="1"/>
            </p:cNvSpPr>
            <p:nvPr/>
          </p:nvSpPr>
          <p:spPr bwMode="auto">
            <a:xfrm>
              <a:off x="0" y="0"/>
              <a:ext cx="321992" cy="321992"/>
            </a:xfrm>
            <a:prstGeom prst="ellipse">
              <a:avLst/>
            </a:prstGeom>
            <a:solidFill>
              <a:srgbClr val="2F2637"/>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86" name="椭圆 15">
              <a:extLst>
                <a:ext uri="{FF2B5EF4-FFF2-40B4-BE49-F238E27FC236}">
                  <a16:creationId xmlns:a16="http://schemas.microsoft.com/office/drawing/2014/main" id="{C016518C-AC14-491F-89B7-45AD70F57B18}"/>
                </a:ext>
              </a:extLst>
            </p:cNvPr>
            <p:cNvSpPr>
              <a:spLocks noChangeArrowheads="1"/>
            </p:cNvSpPr>
            <p:nvPr/>
          </p:nvSpPr>
          <p:spPr bwMode="auto">
            <a:xfrm>
              <a:off x="4064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87" name="椭圆 16">
              <a:extLst>
                <a:ext uri="{FF2B5EF4-FFF2-40B4-BE49-F238E27FC236}">
                  <a16:creationId xmlns:a16="http://schemas.microsoft.com/office/drawing/2014/main" id="{91425741-AD01-42DA-BDC0-6313B99D7DF6}"/>
                </a:ext>
              </a:extLst>
            </p:cNvPr>
            <p:cNvSpPr>
              <a:spLocks noChangeArrowheads="1"/>
            </p:cNvSpPr>
            <p:nvPr/>
          </p:nvSpPr>
          <p:spPr bwMode="auto">
            <a:xfrm>
              <a:off x="8128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88" name="椭圆 17">
              <a:extLst>
                <a:ext uri="{FF2B5EF4-FFF2-40B4-BE49-F238E27FC236}">
                  <a16:creationId xmlns:a16="http://schemas.microsoft.com/office/drawing/2014/main" id="{7D779166-DC03-4C9D-8A8D-F9B6E9DA7F2C}"/>
                </a:ext>
              </a:extLst>
            </p:cNvPr>
            <p:cNvSpPr>
              <a:spLocks noChangeArrowheads="1"/>
            </p:cNvSpPr>
            <p:nvPr/>
          </p:nvSpPr>
          <p:spPr bwMode="auto">
            <a:xfrm>
              <a:off x="12192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5" name="矩形 4">
            <a:extLst>
              <a:ext uri="{FF2B5EF4-FFF2-40B4-BE49-F238E27FC236}">
                <a16:creationId xmlns:a16="http://schemas.microsoft.com/office/drawing/2014/main" id="{3E0AAA9A-8CB8-4FEE-966E-B3D3B2EB5B70}"/>
              </a:ext>
            </a:extLst>
          </p:cNvPr>
          <p:cNvSpPr/>
          <p:nvPr/>
        </p:nvSpPr>
        <p:spPr>
          <a:xfrm>
            <a:off x="596603" y="1515704"/>
            <a:ext cx="9541469" cy="1077218"/>
          </a:xfrm>
          <a:prstGeom prst="rect">
            <a:avLst/>
          </a:prstGeom>
        </p:spPr>
        <p:txBody>
          <a:bodyPr wrap="square">
            <a:spAutoFit/>
          </a:bodyPr>
          <a:lstStyle/>
          <a:p>
            <a:pPr algn="just">
              <a:spcAft>
                <a:spcPts val="0"/>
              </a:spcAft>
            </a:pPr>
            <a:r>
              <a:rPr lang="zh-CN" altLang="zh-CN" sz="2400" b="1" kern="100" dirty="0">
                <a:latin typeface="微软雅黑" panose="020B0503020204020204" pitchFamily="34" charset="-122"/>
                <a:ea typeface="微软雅黑" panose="020B0503020204020204" pitchFamily="34" charset="-122"/>
                <a:cs typeface="Arial" panose="020B0604020202020204" pitchFamily="34" charset="0"/>
              </a:rPr>
              <a:t>在店消费过程</a:t>
            </a:r>
            <a:r>
              <a:rPr lang="en-US" altLang="zh-CN" sz="2400" b="1" kern="100" dirty="0">
                <a:latin typeface="微软雅黑" panose="020B0503020204020204" pitchFamily="34" charset="-122"/>
                <a:ea typeface="微软雅黑" panose="020B0503020204020204" pitchFamily="34" charset="-122"/>
                <a:cs typeface="Arial" panose="020B0604020202020204" pitchFamily="34" charset="0"/>
              </a:rPr>
              <a:t>:</a:t>
            </a:r>
          </a:p>
          <a:p>
            <a:pPr algn="just">
              <a:spcAft>
                <a:spcPts val="0"/>
              </a:spcAft>
            </a:pPr>
            <a:endParaRPr lang="zh-CN" altLang="zh-CN" sz="2000" kern="100" dirty="0">
              <a:latin typeface="微软雅黑" panose="020B0503020204020204" pitchFamily="34" charset="-122"/>
              <a:ea typeface="微软雅黑" panose="020B0503020204020204" pitchFamily="34" charset="-122"/>
              <a:cs typeface="Arial" panose="020B0604020202020204" pitchFamily="34" charset="0"/>
            </a:endParaRPr>
          </a:p>
          <a:p>
            <a:pPr algn="just">
              <a:spcAft>
                <a:spcPts val="0"/>
              </a:spcAft>
            </a:pPr>
            <a:r>
              <a:rPr lang="zh-CN" altLang="zh-CN" sz="2000" kern="100" dirty="0">
                <a:latin typeface="微软雅黑" panose="020B0503020204020204" pitchFamily="34" charset="-122"/>
                <a:ea typeface="微软雅黑" panose="020B0503020204020204" pitchFamily="34" charset="-122"/>
                <a:cs typeface="Arial" panose="020B0604020202020204" pitchFamily="34" charset="0"/>
              </a:rPr>
              <a:t>下载盒马鲜生</a:t>
            </a:r>
            <a:r>
              <a:rPr lang="en-US" altLang="zh-CN" sz="2000" kern="100" dirty="0">
                <a:latin typeface="微软雅黑" panose="020B0503020204020204" pitchFamily="34" charset="-122"/>
                <a:ea typeface="微软雅黑" panose="020B0503020204020204" pitchFamily="34" charset="-122"/>
                <a:cs typeface="Arial" panose="020B0604020202020204" pitchFamily="34" charset="0"/>
              </a:rPr>
              <a:t>APP</a:t>
            </a:r>
            <a:r>
              <a:rPr lang="zh-CN" altLang="en-US" sz="2000" kern="100" dirty="0">
                <a:latin typeface="微软雅黑" panose="020B0503020204020204" pitchFamily="34" charset="-122"/>
                <a:ea typeface="微软雅黑" panose="020B0503020204020204" pitchFamily="34" charset="-122"/>
                <a:cs typeface="Arial" panose="020B0604020202020204" pitchFamily="34" charset="0"/>
              </a:rPr>
              <a:t>→</a:t>
            </a:r>
            <a:r>
              <a:rPr lang="zh-CN" altLang="zh-CN" sz="2000" kern="100" dirty="0">
                <a:latin typeface="微软雅黑" panose="020B0503020204020204" pitchFamily="34" charset="-122"/>
                <a:ea typeface="微软雅黑" panose="020B0503020204020204" pitchFamily="34" charset="-122"/>
                <a:cs typeface="Arial" panose="020B0604020202020204" pitchFamily="34" charset="0"/>
              </a:rPr>
              <a:t>选购产品，打开</a:t>
            </a:r>
            <a:r>
              <a:rPr lang="en-US" altLang="zh-CN" sz="2000" kern="100" dirty="0">
                <a:latin typeface="微软雅黑" panose="020B0503020204020204" pitchFamily="34" charset="-122"/>
                <a:ea typeface="微软雅黑" panose="020B0503020204020204" pitchFamily="34" charset="-122"/>
                <a:cs typeface="Arial" panose="020B0604020202020204" pitchFamily="34" charset="0"/>
              </a:rPr>
              <a:t>APP</a:t>
            </a:r>
            <a:r>
              <a:rPr lang="zh-CN" altLang="zh-CN" sz="2000" kern="100" dirty="0">
                <a:latin typeface="微软雅黑" panose="020B0503020204020204" pitchFamily="34" charset="-122"/>
                <a:ea typeface="微软雅黑" panose="020B0503020204020204" pitchFamily="34" charset="-122"/>
                <a:cs typeface="Arial" panose="020B0604020202020204" pitchFamily="34" charset="0"/>
              </a:rPr>
              <a:t>进行扫码付款</a:t>
            </a:r>
            <a:endParaRPr lang="zh-CN" altLang="en-US" sz="2000" dirty="0">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3F469871-EE3D-47B9-876E-413DC9ED773D}"/>
              </a:ext>
            </a:extLst>
          </p:cNvPr>
          <p:cNvSpPr/>
          <p:nvPr/>
        </p:nvSpPr>
        <p:spPr>
          <a:xfrm>
            <a:off x="7314171" y="1730528"/>
            <a:ext cx="6096000" cy="400110"/>
          </a:xfrm>
          <a:prstGeom prst="rect">
            <a:avLst/>
          </a:prstGeom>
        </p:spPr>
        <p:txBody>
          <a:bodyPr>
            <a:spAutoFit/>
          </a:bodyPr>
          <a:lstStyle/>
          <a:p>
            <a:r>
              <a:rPr lang="zh-CN" altLang="zh-CN" sz="2000" kern="100" dirty="0">
                <a:latin typeface="微软雅黑" panose="020B0503020204020204" pitchFamily="34" charset="-122"/>
                <a:ea typeface="微软雅黑" panose="020B0503020204020204" pitchFamily="34" charset="-122"/>
                <a:cs typeface="Arial" panose="020B0604020202020204" pitchFamily="34" charset="0"/>
              </a:rPr>
              <a:t>顾客选择回家加工</a:t>
            </a:r>
            <a:endParaRPr lang="zh-CN" altLang="en-US" sz="2000" dirty="0"/>
          </a:p>
        </p:txBody>
      </p:sp>
      <p:grpSp>
        <p:nvGrpSpPr>
          <p:cNvPr id="18" name="组合 17">
            <a:extLst>
              <a:ext uri="{FF2B5EF4-FFF2-40B4-BE49-F238E27FC236}">
                <a16:creationId xmlns:a16="http://schemas.microsoft.com/office/drawing/2014/main" id="{3DE2F8CA-C15F-4DA8-A526-CC1F8081239B}"/>
              </a:ext>
            </a:extLst>
          </p:cNvPr>
          <p:cNvGrpSpPr/>
          <p:nvPr/>
        </p:nvGrpSpPr>
        <p:grpSpPr>
          <a:xfrm>
            <a:off x="6835775" y="1944385"/>
            <a:ext cx="450127" cy="673412"/>
            <a:chOff x="6682379" y="1894466"/>
            <a:chExt cx="450127" cy="673412"/>
          </a:xfrm>
        </p:grpSpPr>
        <p:cxnSp>
          <p:nvCxnSpPr>
            <p:cNvPr id="10" name="直接连接符 9">
              <a:extLst>
                <a:ext uri="{FF2B5EF4-FFF2-40B4-BE49-F238E27FC236}">
                  <a16:creationId xmlns:a16="http://schemas.microsoft.com/office/drawing/2014/main" id="{FB45D89C-7066-47E5-BB89-356177F67621}"/>
                </a:ext>
              </a:extLst>
            </p:cNvPr>
            <p:cNvCxnSpPr/>
            <p:nvPr/>
          </p:nvCxnSpPr>
          <p:spPr bwMode="auto">
            <a:xfrm>
              <a:off x="6682379" y="2231172"/>
              <a:ext cx="22409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直接连接符 12">
              <a:extLst>
                <a:ext uri="{FF2B5EF4-FFF2-40B4-BE49-F238E27FC236}">
                  <a16:creationId xmlns:a16="http://schemas.microsoft.com/office/drawing/2014/main" id="{4962E6AD-A9B2-4E65-9589-6496E18CBC82}"/>
                </a:ext>
              </a:extLst>
            </p:cNvPr>
            <p:cNvCxnSpPr>
              <a:cxnSpLocks/>
            </p:cNvCxnSpPr>
            <p:nvPr/>
          </p:nvCxnSpPr>
          <p:spPr bwMode="auto">
            <a:xfrm>
              <a:off x="6906478" y="1894466"/>
              <a:ext cx="0" cy="67341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直接连接符 31">
              <a:extLst>
                <a:ext uri="{FF2B5EF4-FFF2-40B4-BE49-F238E27FC236}">
                  <a16:creationId xmlns:a16="http://schemas.microsoft.com/office/drawing/2014/main" id="{E6039ACD-2145-4C8E-8A53-30F263A9FF67}"/>
                </a:ext>
              </a:extLst>
            </p:cNvPr>
            <p:cNvCxnSpPr/>
            <p:nvPr/>
          </p:nvCxnSpPr>
          <p:spPr bwMode="auto">
            <a:xfrm>
              <a:off x="6906478" y="1894466"/>
              <a:ext cx="22409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直接连接符 32">
              <a:extLst>
                <a:ext uri="{FF2B5EF4-FFF2-40B4-BE49-F238E27FC236}">
                  <a16:creationId xmlns:a16="http://schemas.microsoft.com/office/drawing/2014/main" id="{16826211-2ECC-4448-A264-C44E9435D751}"/>
                </a:ext>
              </a:extLst>
            </p:cNvPr>
            <p:cNvCxnSpPr>
              <a:cxnSpLocks/>
            </p:cNvCxnSpPr>
            <p:nvPr/>
          </p:nvCxnSpPr>
          <p:spPr bwMode="auto">
            <a:xfrm>
              <a:off x="6908407" y="2556151"/>
              <a:ext cx="22409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7" name="矩形 16">
            <a:extLst>
              <a:ext uri="{FF2B5EF4-FFF2-40B4-BE49-F238E27FC236}">
                <a16:creationId xmlns:a16="http://schemas.microsoft.com/office/drawing/2014/main" id="{A14E7AA7-2FE7-493B-94F2-D3E9D1666227}"/>
              </a:ext>
            </a:extLst>
          </p:cNvPr>
          <p:cNvSpPr/>
          <p:nvPr/>
        </p:nvSpPr>
        <p:spPr>
          <a:xfrm>
            <a:off x="7302987" y="2403940"/>
            <a:ext cx="6096000" cy="400110"/>
          </a:xfrm>
          <a:prstGeom prst="rect">
            <a:avLst/>
          </a:prstGeom>
        </p:spPr>
        <p:txBody>
          <a:bodyPr>
            <a:spAutoFit/>
          </a:bodyPr>
          <a:lstStyle/>
          <a:p>
            <a:r>
              <a:rPr lang="zh-CN" altLang="zh-CN" sz="2000" kern="100" dirty="0">
                <a:latin typeface="微软雅黑" panose="020B0503020204020204" pitchFamily="34" charset="-122"/>
                <a:ea typeface="微软雅黑" panose="020B0503020204020204" pitchFamily="34" charset="-122"/>
                <a:cs typeface="Arial" panose="020B0604020202020204" pitchFamily="34" charset="0"/>
              </a:rPr>
              <a:t>在店里加工，加工按称重收费</a:t>
            </a:r>
            <a:r>
              <a:rPr lang="zh-CN" altLang="en-US" sz="2000" kern="100" dirty="0">
                <a:latin typeface="微软雅黑" panose="020B0503020204020204" pitchFamily="34" charset="-122"/>
                <a:ea typeface="微软雅黑" panose="020B0503020204020204" pitchFamily="34" charset="-122"/>
                <a:cs typeface="Arial" panose="020B0604020202020204" pitchFamily="34" charset="0"/>
              </a:rPr>
              <a:t>，</a:t>
            </a:r>
            <a:r>
              <a:rPr lang="zh-CN" altLang="zh-CN" sz="2000" kern="100" dirty="0">
                <a:latin typeface="微软雅黑" panose="020B0503020204020204" pitchFamily="34" charset="-122"/>
                <a:ea typeface="微软雅黑" panose="020B0503020204020204" pitchFamily="34" charset="-122"/>
                <a:cs typeface="Arial" panose="020B0604020202020204" pitchFamily="34" charset="0"/>
              </a:rPr>
              <a:t>餐区食用</a:t>
            </a:r>
            <a:endParaRPr lang="zh-CN" altLang="en-US" sz="2000" dirty="0"/>
          </a:p>
        </p:txBody>
      </p:sp>
      <p:pic>
        <p:nvPicPr>
          <p:cNvPr id="1028" name="Picture 4">
            <a:extLst>
              <a:ext uri="{FF2B5EF4-FFF2-40B4-BE49-F238E27FC236}">
                <a16:creationId xmlns:a16="http://schemas.microsoft.com/office/drawing/2014/main" id="{13B4973B-FA98-4709-A2A3-974B0CEA815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72" y="3540257"/>
            <a:ext cx="1827272" cy="145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DBD68EC2-C00B-4E61-985A-89A9020CE81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8299" y="3551805"/>
            <a:ext cx="2882096" cy="289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0AA8047B-16A5-4AC1-BF94-3245449DC27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4063" y="3551805"/>
            <a:ext cx="1845121" cy="1442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a:extLst>
              <a:ext uri="{FF2B5EF4-FFF2-40B4-BE49-F238E27FC236}">
                <a16:creationId xmlns:a16="http://schemas.microsoft.com/office/drawing/2014/main" id="{2CB13C50-A730-41E0-B999-2B83D9038FB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2489" y="3551805"/>
            <a:ext cx="1818229" cy="144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a:extLst>
              <a:ext uri="{FF2B5EF4-FFF2-40B4-BE49-F238E27FC236}">
                <a16:creationId xmlns:a16="http://schemas.microsoft.com/office/drawing/2014/main" id="{1A2F1D7A-418A-4C71-A3E2-E1BDB03218D4}"/>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896" y="5074123"/>
            <a:ext cx="1849086" cy="138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a:extLst>
              <a:ext uri="{FF2B5EF4-FFF2-40B4-BE49-F238E27FC236}">
                <a16:creationId xmlns:a16="http://schemas.microsoft.com/office/drawing/2014/main" id="{73CE8C71-B0AA-4EEA-8CC9-F61B88D5A514}"/>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7094" y="5074124"/>
            <a:ext cx="1831058" cy="137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a:extLst>
              <a:ext uri="{FF2B5EF4-FFF2-40B4-BE49-F238E27FC236}">
                <a16:creationId xmlns:a16="http://schemas.microsoft.com/office/drawing/2014/main" id="{B719E4D4-FFC9-4453-A0AC-6AF483B3B91B}"/>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1265" y="3540257"/>
            <a:ext cx="1939177" cy="145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a:extLst>
              <a:ext uri="{FF2B5EF4-FFF2-40B4-BE49-F238E27FC236}">
                <a16:creationId xmlns:a16="http://schemas.microsoft.com/office/drawing/2014/main" id="{3BC601C4-EDF3-42C3-86E0-A68DDF92A93A}"/>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4063" y="5074123"/>
            <a:ext cx="1845121" cy="137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a:extLst>
              <a:ext uri="{FF2B5EF4-FFF2-40B4-BE49-F238E27FC236}">
                <a16:creationId xmlns:a16="http://schemas.microsoft.com/office/drawing/2014/main" id="{4E720A1E-5C46-481D-82E6-4CC474F034B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701265" y="5074123"/>
            <a:ext cx="1939177" cy="1372977"/>
          </a:xfrm>
          <a:prstGeom prst="rect">
            <a:avLst/>
          </a:prstGeom>
        </p:spPr>
      </p:pic>
    </p:spTree>
    <p:extLst>
      <p:ext uri="{BB962C8B-B14F-4D97-AF65-F5344CB8AC3E}">
        <p14:creationId xmlns:p14="http://schemas.microsoft.com/office/powerpoint/2010/main" val="2659041596"/>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24578" name="矩形 29">
            <a:extLst>
              <a:ext uri="{FF2B5EF4-FFF2-40B4-BE49-F238E27FC236}">
                <a16:creationId xmlns:a16="http://schemas.microsoft.com/office/drawing/2014/main" id="{14EF89E0-9EF1-4DC6-877A-0E5DC27D167A}"/>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79" name="矩形 30">
            <a:extLst>
              <a:ext uri="{FF2B5EF4-FFF2-40B4-BE49-F238E27FC236}">
                <a16:creationId xmlns:a16="http://schemas.microsoft.com/office/drawing/2014/main" id="{89470D54-9C1C-45D7-B099-FA23A5A3DDC4}"/>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80" name="直接连接符 8">
            <a:extLst>
              <a:ext uri="{FF2B5EF4-FFF2-40B4-BE49-F238E27FC236}">
                <a16:creationId xmlns:a16="http://schemas.microsoft.com/office/drawing/2014/main" id="{F853D9AC-B0BB-4005-B7AE-9D9E3B9B1D0D}"/>
              </a:ext>
            </a:extLst>
          </p:cNvPr>
          <p:cNvSpPr>
            <a:spLocks noChangeShapeType="1"/>
          </p:cNvSpPr>
          <p:nvPr/>
        </p:nvSpPr>
        <p:spPr bwMode="auto">
          <a:xfrm flipV="1">
            <a:off x="7204075"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581" name="直接连接符 10">
            <a:extLst>
              <a:ext uri="{FF2B5EF4-FFF2-40B4-BE49-F238E27FC236}">
                <a16:creationId xmlns:a16="http://schemas.microsoft.com/office/drawing/2014/main" id="{6A388F56-B21D-41BA-862F-C01880240EFE}"/>
              </a:ext>
            </a:extLst>
          </p:cNvPr>
          <p:cNvSpPr>
            <a:spLocks noChangeShapeType="1"/>
          </p:cNvSpPr>
          <p:nvPr/>
        </p:nvSpPr>
        <p:spPr bwMode="auto">
          <a:xfrm flipV="1">
            <a:off x="342900"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601" name="矩形 47">
            <a:extLst>
              <a:ext uri="{FF2B5EF4-FFF2-40B4-BE49-F238E27FC236}">
                <a16:creationId xmlns:a16="http://schemas.microsoft.com/office/drawing/2014/main" id="{7A4A0B73-2E21-4D8B-9345-AADA49217EE1}"/>
              </a:ext>
            </a:extLst>
          </p:cNvPr>
          <p:cNvSpPr>
            <a:spLocks noChangeArrowheads="1"/>
          </p:cNvSpPr>
          <p:nvPr/>
        </p:nvSpPr>
        <p:spPr bwMode="auto">
          <a:xfrm flipV="1">
            <a:off x="13275186" y="3667876"/>
            <a:ext cx="10605894" cy="221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endParaRPr lang="zh-CN" altLang="en-US" sz="2000" dirty="0">
              <a:latin typeface="黑体" panose="02010609060101010101" pitchFamily="49" charset="-122"/>
            </a:endParaRPr>
          </a:p>
        </p:txBody>
      </p:sp>
      <p:grpSp>
        <p:nvGrpSpPr>
          <p:cNvPr id="24584" name="组合 1">
            <a:extLst>
              <a:ext uri="{FF2B5EF4-FFF2-40B4-BE49-F238E27FC236}">
                <a16:creationId xmlns:a16="http://schemas.microsoft.com/office/drawing/2014/main" id="{F5A8495C-2B76-40B1-8EB8-C884BAA2B35E}"/>
              </a:ext>
            </a:extLst>
          </p:cNvPr>
          <p:cNvGrpSpPr>
            <a:grpSpLocks/>
          </p:cNvGrpSpPr>
          <p:nvPr/>
        </p:nvGrpSpPr>
        <p:grpSpPr bwMode="auto">
          <a:xfrm>
            <a:off x="5367338" y="1000125"/>
            <a:ext cx="1468437" cy="307975"/>
            <a:chOff x="0" y="0"/>
            <a:chExt cx="1541192" cy="321992"/>
          </a:xfrm>
        </p:grpSpPr>
        <p:sp>
          <p:nvSpPr>
            <p:cNvPr id="24585" name="椭圆 13">
              <a:extLst>
                <a:ext uri="{FF2B5EF4-FFF2-40B4-BE49-F238E27FC236}">
                  <a16:creationId xmlns:a16="http://schemas.microsoft.com/office/drawing/2014/main" id="{6526AEA0-D544-4949-8894-019BA4FD084C}"/>
                </a:ext>
              </a:extLst>
            </p:cNvPr>
            <p:cNvSpPr>
              <a:spLocks noChangeArrowheads="1"/>
            </p:cNvSpPr>
            <p:nvPr/>
          </p:nvSpPr>
          <p:spPr bwMode="auto">
            <a:xfrm>
              <a:off x="0" y="0"/>
              <a:ext cx="321992" cy="321992"/>
            </a:xfrm>
            <a:prstGeom prst="ellipse">
              <a:avLst/>
            </a:prstGeom>
            <a:solidFill>
              <a:srgbClr val="2F2637"/>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86" name="椭圆 15">
              <a:extLst>
                <a:ext uri="{FF2B5EF4-FFF2-40B4-BE49-F238E27FC236}">
                  <a16:creationId xmlns:a16="http://schemas.microsoft.com/office/drawing/2014/main" id="{C016518C-AC14-491F-89B7-45AD70F57B18}"/>
                </a:ext>
              </a:extLst>
            </p:cNvPr>
            <p:cNvSpPr>
              <a:spLocks noChangeArrowheads="1"/>
            </p:cNvSpPr>
            <p:nvPr/>
          </p:nvSpPr>
          <p:spPr bwMode="auto">
            <a:xfrm>
              <a:off x="4064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87" name="椭圆 16">
              <a:extLst>
                <a:ext uri="{FF2B5EF4-FFF2-40B4-BE49-F238E27FC236}">
                  <a16:creationId xmlns:a16="http://schemas.microsoft.com/office/drawing/2014/main" id="{91425741-AD01-42DA-BDC0-6313B99D7DF6}"/>
                </a:ext>
              </a:extLst>
            </p:cNvPr>
            <p:cNvSpPr>
              <a:spLocks noChangeArrowheads="1"/>
            </p:cNvSpPr>
            <p:nvPr/>
          </p:nvSpPr>
          <p:spPr bwMode="auto">
            <a:xfrm>
              <a:off x="8128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88" name="椭圆 17">
              <a:extLst>
                <a:ext uri="{FF2B5EF4-FFF2-40B4-BE49-F238E27FC236}">
                  <a16:creationId xmlns:a16="http://schemas.microsoft.com/office/drawing/2014/main" id="{7D779166-DC03-4C9D-8A8D-F9B6E9DA7F2C}"/>
                </a:ext>
              </a:extLst>
            </p:cNvPr>
            <p:cNvSpPr>
              <a:spLocks noChangeArrowheads="1"/>
            </p:cNvSpPr>
            <p:nvPr/>
          </p:nvSpPr>
          <p:spPr bwMode="auto">
            <a:xfrm>
              <a:off x="12192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3" name="矩形 2">
            <a:extLst>
              <a:ext uri="{FF2B5EF4-FFF2-40B4-BE49-F238E27FC236}">
                <a16:creationId xmlns:a16="http://schemas.microsoft.com/office/drawing/2014/main" id="{56DF80AE-4897-442B-8CA7-2553AB45CF85}"/>
              </a:ext>
            </a:extLst>
          </p:cNvPr>
          <p:cNvSpPr/>
          <p:nvPr/>
        </p:nvSpPr>
        <p:spPr>
          <a:xfrm>
            <a:off x="285740" y="1504712"/>
            <a:ext cx="5189085" cy="5355312"/>
          </a:xfrm>
          <a:prstGeom prst="rect">
            <a:avLst/>
          </a:prstGeom>
        </p:spPr>
        <p:txBody>
          <a:bodyPr wrap="square">
            <a:spAutoFit/>
          </a:bodyPr>
          <a:lstStyle/>
          <a:p>
            <a:pPr algn="just">
              <a:spcAft>
                <a:spcPts val="0"/>
              </a:spcAft>
            </a:pPr>
            <a:r>
              <a:rPr lang="zh-CN" altLang="en-US" sz="2400" b="1" kern="100" dirty="0">
                <a:latin typeface="微软雅黑" panose="020B0503020204020204" pitchFamily="34" charset="-122"/>
                <a:ea typeface="微软雅黑" panose="020B0503020204020204" pitchFamily="34" charset="-122"/>
                <a:cs typeface="Arial" panose="020B0604020202020204" pitchFamily="34" charset="0"/>
              </a:rPr>
              <a:t>外卖</a:t>
            </a:r>
            <a:r>
              <a:rPr lang="zh-CN" altLang="zh-CN" sz="2400" b="1" kern="100" dirty="0">
                <a:latin typeface="微软雅黑" panose="020B0503020204020204" pitchFamily="34" charset="-122"/>
                <a:ea typeface="微软雅黑" panose="020B0503020204020204" pitchFamily="34" charset="-122"/>
                <a:cs typeface="Arial" panose="020B0604020202020204" pitchFamily="34" charset="0"/>
              </a:rPr>
              <a:t>消费过程</a:t>
            </a:r>
            <a:r>
              <a:rPr lang="en-US" altLang="zh-CN" sz="2400" b="1" kern="100" dirty="0">
                <a:latin typeface="微软雅黑" panose="020B0503020204020204" pitchFamily="34" charset="-122"/>
                <a:ea typeface="微软雅黑" panose="020B0503020204020204" pitchFamily="34" charset="-122"/>
                <a:cs typeface="Arial" panose="020B0604020202020204" pitchFamily="34" charset="0"/>
              </a:rPr>
              <a:t>:</a:t>
            </a:r>
          </a:p>
          <a:p>
            <a:pPr algn="just">
              <a:spcAft>
                <a:spcPts val="0"/>
              </a:spcAft>
            </a:pPr>
            <a:endParaRPr lang="en-US" altLang="zh-CN" kern="100" dirty="0">
              <a:latin typeface="微软雅黑" panose="020B0503020204020204" pitchFamily="34" charset="-122"/>
              <a:ea typeface="微软雅黑" panose="020B0503020204020204" pitchFamily="34" charset="-122"/>
              <a:cs typeface="Arial" panose="020B0604020202020204" pitchFamily="34" charset="0"/>
            </a:endParaRPr>
          </a:p>
          <a:p>
            <a:pPr algn="just">
              <a:lnSpc>
                <a:spcPct val="150000"/>
              </a:lnSpc>
              <a:spcAft>
                <a:spcPts val="0"/>
              </a:spcAft>
            </a:pP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客户：</a:t>
            </a:r>
            <a:r>
              <a:rPr lang="en-US" altLang="zh-CN" sz="2000" kern="100" dirty="0">
                <a:latin typeface="微软雅黑" panose="020B0503020204020204" pitchFamily="34" charset="-122"/>
                <a:ea typeface="微软雅黑" panose="020B0503020204020204" pitchFamily="34" charset="-122"/>
                <a:cs typeface="Arial" panose="020B0604020202020204" pitchFamily="34" charset="0"/>
              </a:rPr>
              <a:t>3</a:t>
            </a:r>
            <a:r>
              <a:rPr lang="zh-CN" altLang="zh-CN" sz="2000" kern="100" dirty="0">
                <a:latin typeface="微软雅黑" panose="020B0503020204020204" pitchFamily="34" charset="-122"/>
                <a:ea typeface="微软雅黑" panose="020B0503020204020204" pitchFamily="34" charset="-122"/>
                <a:cs typeface="Arial" panose="020B0604020202020204" pitchFamily="34" charset="0"/>
              </a:rPr>
              <a:t>公里范围内的客户在盒马鲜生</a:t>
            </a:r>
            <a:r>
              <a:rPr lang="en-US" altLang="zh-CN" sz="2000" kern="100" dirty="0">
                <a:latin typeface="微软雅黑" panose="020B0503020204020204" pitchFamily="34" charset="-122"/>
                <a:ea typeface="微软雅黑" panose="020B0503020204020204" pitchFamily="34" charset="-122"/>
                <a:cs typeface="Arial" panose="020B0604020202020204" pitchFamily="34" charset="0"/>
              </a:rPr>
              <a:t>APP</a:t>
            </a:r>
            <a:r>
              <a:rPr lang="zh-CN" altLang="zh-CN" sz="2000" kern="100" dirty="0">
                <a:latin typeface="微软雅黑" panose="020B0503020204020204" pitchFamily="34" charset="-122"/>
                <a:ea typeface="微软雅黑" panose="020B0503020204020204" pitchFamily="34" charset="-122"/>
                <a:cs typeface="Arial" panose="020B0604020202020204" pitchFamily="34" charset="0"/>
              </a:rPr>
              <a:t>上下单</a:t>
            </a:r>
            <a:r>
              <a:rPr lang="zh-CN" altLang="en-US" sz="2000" kern="100" dirty="0">
                <a:latin typeface="微软雅黑" panose="020B0503020204020204" pitchFamily="34" charset="-122"/>
                <a:ea typeface="微软雅黑" panose="020B0503020204020204" pitchFamily="34" charset="-122"/>
                <a:cs typeface="Arial" panose="020B0604020202020204" pitchFamily="34" charset="0"/>
              </a:rPr>
              <a:t>→</a:t>
            </a:r>
            <a:r>
              <a:rPr lang="zh-CN" altLang="zh-CN" sz="2000" kern="100" dirty="0">
                <a:latin typeface="微软雅黑" panose="020B0503020204020204" pitchFamily="34" charset="-122"/>
                <a:ea typeface="微软雅黑" panose="020B0503020204020204" pitchFamily="34" charset="-122"/>
                <a:cs typeface="Arial" panose="020B0604020202020204" pitchFamily="34" charset="0"/>
              </a:rPr>
              <a:t>后场系统收到订单</a:t>
            </a:r>
            <a:r>
              <a:rPr lang="zh-CN" altLang="en-US" sz="2000" kern="100" dirty="0">
                <a:latin typeface="微软雅黑" panose="020B0503020204020204" pitchFamily="34" charset="-122"/>
                <a:ea typeface="微软雅黑" panose="020B0503020204020204" pitchFamily="34" charset="-122"/>
                <a:cs typeface="Arial" panose="020B0604020202020204" pitchFamily="34" charset="0"/>
              </a:rPr>
              <a:t>→</a:t>
            </a:r>
            <a:r>
              <a:rPr lang="zh-CN" altLang="zh-CN" sz="2000" kern="100" dirty="0">
                <a:latin typeface="微软雅黑" panose="020B0503020204020204" pitchFamily="34" charset="-122"/>
                <a:ea typeface="微软雅黑" panose="020B0503020204020204" pitchFamily="34" charset="-122"/>
                <a:cs typeface="Arial" panose="020B0604020202020204" pitchFamily="34" charset="0"/>
              </a:rPr>
              <a:t>物品信息传到</a:t>
            </a:r>
            <a:r>
              <a:rPr lang="en-US" altLang="zh-CN" sz="2000" kern="100" dirty="0">
                <a:latin typeface="微软雅黑" panose="020B0503020204020204" pitchFamily="34" charset="-122"/>
                <a:ea typeface="微软雅黑" panose="020B0503020204020204" pitchFamily="34" charset="-122"/>
                <a:cs typeface="Arial" panose="020B0604020202020204" pitchFamily="34" charset="0"/>
              </a:rPr>
              <a:t>POS</a:t>
            </a:r>
            <a:r>
              <a:rPr lang="zh-CN" altLang="zh-CN" sz="2000" kern="100" dirty="0">
                <a:latin typeface="微软雅黑" panose="020B0503020204020204" pitchFamily="34" charset="-122"/>
                <a:ea typeface="微软雅黑" panose="020B0503020204020204" pitchFamily="34" charset="-122"/>
                <a:cs typeface="Arial" panose="020B0604020202020204" pitchFamily="34" charset="0"/>
              </a:rPr>
              <a:t>枪上</a:t>
            </a:r>
            <a:endParaRPr lang="en-US" altLang="zh-CN" sz="2000" kern="100" dirty="0">
              <a:latin typeface="微软雅黑" panose="020B0503020204020204" pitchFamily="34" charset="-122"/>
              <a:ea typeface="微软雅黑" panose="020B0503020204020204" pitchFamily="34" charset="-122"/>
              <a:cs typeface="Arial" panose="020B0604020202020204" pitchFamily="34" charset="0"/>
            </a:endParaRPr>
          </a:p>
          <a:p>
            <a:pPr algn="just">
              <a:lnSpc>
                <a:spcPct val="150000"/>
              </a:lnSpc>
              <a:spcAft>
                <a:spcPts val="0"/>
              </a:spcAft>
            </a:pPr>
            <a:r>
              <a:rPr lang="zh-CN" altLang="zh-CN" sz="2000" b="1" kern="100" dirty="0">
                <a:latin typeface="微软雅黑" panose="020B0503020204020204" pitchFamily="34" charset="-122"/>
                <a:ea typeface="微软雅黑" panose="020B0503020204020204" pitchFamily="34" charset="-122"/>
                <a:cs typeface="Arial" panose="020B0604020202020204" pitchFamily="34" charset="0"/>
              </a:rPr>
              <a:t>拣货员</a:t>
            </a: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a:t>
            </a:r>
            <a:r>
              <a:rPr lang="zh-CN" altLang="zh-CN" sz="2000" kern="100" dirty="0">
                <a:latin typeface="微软雅黑" panose="020B0503020204020204" pitchFamily="34" charset="-122"/>
                <a:ea typeface="微软雅黑" panose="020B0503020204020204" pitchFamily="34" charset="-122"/>
                <a:cs typeface="Arial" panose="020B0604020202020204" pitchFamily="34" charset="0"/>
              </a:rPr>
              <a:t>收到拣货信息</a:t>
            </a:r>
            <a:r>
              <a:rPr lang="zh-CN" altLang="en-US" sz="2000" kern="100" dirty="0">
                <a:latin typeface="微软雅黑" panose="020B0503020204020204" pitchFamily="34" charset="-122"/>
                <a:ea typeface="微软雅黑" panose="020B0503020204020204" pitchFamily="34" charset="-122"/>
                <a:cs typeface="Arial" panose="020B0604020202020204" pitchFamily="34" charset="0"/>
              </a:rPr>
              <a:t>→通过</a:t>
            </a:r>
            <a:r>
              <a:rPr lang="zh-CN" altLang="zh-CN" sz="2000" kern="100" dirty="0">
                <a:latin typeface="微软雅黑" panose="020B0503020204020204" pitchFamily="34" charset="-122"/>
                <a:ea typeface="微软雅黑" panose="020B0503020204020204" pitchFamily="34" charset="-122"/>
                <a:cs typeface="Arial" panose="020B0604020202020204" pitchFamily="34" charset="0"/>
              </a:rPr>
              <a:t>领取拣货袋，进行拣货</a:t>
            </a:r>
            <a:r>
              <a:rPr lang="zh-CN" altLang="en-US" sz="2000" kern="100" dirty="0">
                <a:latin typeface="微软雅黑" panose="020B0503020204020204" pitchFamily="34" charset="-122"/>
                <a:ea typeface="微软雅黑" panose="020B0503020204020204" pitchFamily="34" charset="-122"/>
                <a:cs typeface="Arial" panose="020B0604020202020204" pitchFamily="34" charset="0"/>
              </a:rPr>
              <a:t>→扫描产品条码拣货→</a:t>
            </a:r>
            <a:r>
              <a:rPr lang="zh-CN" altLang="zh-CN" sz="2000" kern="100" dirty="0">
                <a:latin typeface="微软雅黑" panose="020B0503020204020204" pitchFamily="34" charset="-122"/>
                <a:ea typeface="微软雅黑" panose="020B0503020204020204" pitchFamily="34" charset="-122"/>
                <a:cs typeface="Arial" panose="020B0604020202020204" pitchFamily="34" charset="0"/>
              </a:rPr>
              <a:t>拣货完成后将拣货袋挂在</a:t>
            </a:r>
            <a:r>
              <a:rPr lang="en-US" altLang="zh-CN" sz="2000" kern="100" dirty="0">
                <a:latin typeface="微软雅黑" panose="020B0503020204020204" pitchFamily="34" charset="-122"/>
                <a:ea typeface="微软雅黑" panose="020B0503020204020204" pitchFamily="34" charset="-122"/>
                <a:cs typeface="Arial" panose="020B0604020202020204" pitchFamily="34" charset="0"/>
              </a:rPr>
              <a:t> </a:t>
            </a:r>
            <a:r>
              <a:rPr lang="zh-CN" altLang="zh-CN" sz="2000" kern="100" dirty="0">
                <a:latin typeface="微软雅黑" panose="020B0503020204020204" pitchFamily="34" charset="-122"/>
                <a:ea typeface="微软雅黑" panose="020B0503020204020204" pitchFamily="34" charset="-122"/>
                <a:cs typeface="Arial" panose="020B0604020202020204" pitchFamily="34" charset="0"/>
              </a:rPr>
              <a:t>运输机的挂钩上，自动上升通过空中传送带直接送到后场。</a:t>
            </a:r>
          </a:p>
          <a:p>
            <a:pPr algn="just">
              <a:lnSpc>
                <a:spcPct val="150000"/>
              </a:lnSpc>
              <a:spcAft>
                <a:spcPts val="0"/>
              </a:spcAft>
            </a:pPr>
            <a:r>
              <a:rPr lang="zh-CN" altLang="zh-CN" sz="2000" b="1" kern="100" dirty="0">
                <a:latin typeface="微软雅黑" panose="020B0503020204020204" pitchFamily="34" charset="-122"/>
                <a:ea typeface="微软雅黑" panose="020B0503020204020204" pitchFamily="34" charset="-122"/>
                <a:cs typeface="Arial" panose="020B0604020202020204" pitchFamily="34" charset="0"/>
              </a:rPr>
              <a:t>在后场</a:t>
            </a: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a:t>
            </a:r>
            <a:r>
              <a:rPr lang="zh-CN" altLang="zh-CN" sz="2000" kern="100" dirty="0">
                <a:latin typeface="微软雅黑" panose="020B0503020204020204" pitchFamily="34" charset="-122"/>
                <a:ea typeface="微软雅黑" panose="020B0503020204020204" pitchFamily="34" charset="-122"/>
                <a:cs typeface="Arial" panose="020B0604020202020204" pitchFamily="34" charset="0"/>
              </a:rPr>
              <a:t>不同捡货区的商品合并到同一订单下打包</a:t>
            </a:r>
            <a:r>
              <a:rPr lang="zh-CN" altLang="en-US" sz="2000" kern="100" dirty="0">
                <a:latin typeface="微软雅黑" panose="020B0503020204020204" pitchFamily="34" charset="-122"/>
                <a:ea typeface="微软雅黑" panose="020B0503020204020204" pitchFamily="34" charset="-122"/>
                <a:cs typeface="Arial" panose="020B0604020202020204" pitchFamily="34" charset="0"/>
              </a:rPr>
              <a:t>→</a:t>
            </a:r>
            <a:r>
              <a:rPr lang="zh-CN" altLang="zh-CN" sz="2000" kern="100" dirty="0">
                <a:latin typeface="微软雅黑" panose="020B0503020204020204" pitchFamily="34" charset="-122"/>
                <a:ea typeface="微软雅黑" panose="020B0503020204020204" pitchFamily="34" charset="-122"/>
                <a:cs typeface="Arial" panose="020B0604020202020204" pitchFamily="34" charset="0"/>
              </a:rPr>
              <a:t>规划出合理的配送路径</a:t>
            </a:r>
            <a:r>
              <a:rPr lang="zh-CN" altLang="en-US" sz="2000" kern="100" dirty="0">
                <a:latin typeface="微软雅黑" panose="020B0503020204020204" pitchFamily="34" charset="-122"/>
                <a:ea typeface="微软雅黑" panose="020B0503020204020204" pitchFamily="34" charset="-122"/>
                <a:cs typeface="Arial" panose="020B0604020202020204" pitchFamily="34" charset="0"/>
              </a:rPr>
              <a:t>→</a:t>
            </a:r>
            <a:r>
              <a:rPr lang="zh-CN" altLang="zh-CN" sz="2000" kern="100" dirty="0">
                <a:latin typeface="微软雅黑" panose="020B0503020204020204" pitchFamily="34" charset="-122"/>
                <a:ea typeface="微软雅黑" panose="020B0503020204020204" pitchFamily="34" charset="-122"/>
                <a:cs typeface="Arial" panose="020B0604020202020204" pitchFamily="34" charset="0"/>
              </a:rPr>
              <a:t>配送员送货上门。</a:t>
            </a:r>
          </a:p>
        </p:txBody>
      </p:sp>
      <p:pic>
        <p:nvPicPr>
          <p:cNvPr id="2050" name="Picture 2">
            <a:extLst>
              <a:ext uri="{FF2B5EF4-FFF2-40B4-BE49-F238E27FC236}">
                <a16:creationId xmlns:a16="http://schemas.microsoft.com/office/drawing/2014/main" id="{E32BCA42-6305-49A4-8FBD-3D909CF01E6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125" y="1454816"/>
            <a:ext cx="2422705" cy="246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F0F5BD37-FCCB-40C8-9594-EB9C36DB968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0405" y="3988016"/>
            <a:ext cx="2346426" cy="258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descr="图片包含 屏幕截图&#10;&#10;已生成极高可信度的说明">
            <a:extLst>
              <a:ext uri="{FF2B5EF4-FFF2-40B4-BE49-F238E27FC236}">
                <a16:creationId xmlns:a16="http://schemas.microsoft.com/office/drawing/2014/main" id="{54ED9B46-7D5E-4810-8F89-658EF4F79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7440" y="1454816"/>
            <a:ext cx="3011480" cy="5119442"/>
          </a:xfrm>
          <a:prstGeom prst="rect">
            <a:avLst/>
          </a:prstGeom>
        </p:spPr>
      </p:pic>
      <p:sp>
        <p:nvSpPr>
          <p:cNvPr id="19" name="文本框 12">
            <a:extLst>
              <a:ext uri="{FF2B5EF4-FFF2-40B4-BE49-F238E27FC236}">
                <a16:creationId xmlns:a16="http://schemas.microsoft.com/office/drawing/2014/main" id="{07B4722D-59F4-4BFE-ACE6-DAC31E60760D}"/>
              </a:ext>
            </a:extLst>
          </p:cNvPr>
          <p:cNvSpPr>
            <a:spLocks noChangeArrowheads="1"/>
          </p:cNvSpPr>
          <p:nvPr/>
        </p:nvSpPr>
        <p:spPr bwMode="auto">
          <a:xfrm>
            <a:off x="5285521" y="334139"/>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盒马鲜生</a:t>
            </a:r>
            <a:endParaRPr lang="en-US" altLang="zh-CN" b="1" u="sng"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endParaRPr>
          </a:p>
        </p:txBody>
      </p:sp>
    </p:spTree>
    <p:extLst>
      <p:ext uri="{BB962C8B-B14F-4D97-AF65-F5344CB8AC3E}">
        <p14:creationId xmlns:p14="http://schemas.microsoft.com/office/powerpoint/2010/main" val="2204046544"/>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24578" name="矩形 29">
            <a:extLst>
              <a:ext uri="{FF2B5EF4-FFF2-40B4-BE49-F238E27FC236}">
                <a16:creationId xmlns:a16="http://schemas.microsoft.com/office/drawing/2014/main" id="{14EF89E0-9EF1-4DC6-877A-0E5DC27D167A}"/>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79" name="矩形 30">
            <a:extLst>
              <a:ext uri="{FF2B5EF4-FFF2-40B4-BE49-F238E27FC236}">
                <a16:creationId xmlns:a16="http://schemas.microsoft.com/office/drawing/2014/main" id="{89470D54-9C1C-45D7-B099-FA23A5A3DDC4}"/>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80" name="直接连接符 8">
            <a:extLst>
              <a:ext uri="{FF2B5EF4-FFF2-40B4-BE49-F238E27FC236}">
                <a16:creationId xmlns:a16="http://schemas.microsoft.com/office/drawing/2014/main" id="{F853D9AC-B0BB-4005-B7AE-9D9E3B9B1D0D}"/>
              </a:ext>
            </a:extLst>
          </p:cNvPr>
          <p:cNvSpPr>
            <a:spLocks noChangeShapeType="1"/>
          </p:cNvSpPr>
          <p:nvPr/>
        </p:nvSpPr>
        <p:spPr bwMode="auto">
          <a:xfrm flipV="1">
            <a:off x="7204075"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581" name="直接连接符 10">
            <a:extLst>
              <a:ext uri="{FF2B5EF4-FFF2-40B4-BE49-F238E27FC236}">
                <a16:creationId xmlns:a16="http://schemas.microsoft.com/office/drawing/2014/main" id="{6A388F56-B21D-41BA-862F-C01880240EFE}"/>
              </a:ext>
            </a:extLst>
          </p:cNvPr>
          <p:cNvSpPr>
            <a:spLocks noChangeShapeType="1"/>
          </p:cNvSpPr>
          <p:nvPr/>
        </p:nvSpPr>
        <p:spPr bwMode="auto">
          <a:xfrm flipV="1">
            <a:off x="342900"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601" name="矩形 47">
            <a:extLst>
              <a:ext uri="{FF2B5EF4-FFF2-40B4-BE49-F238E27FC236}">
                <a16:creationId xmlns:a16="http://schemas.microsoft.com/office/drawing/2014/main" id="{7A4A0B73-2E21-4D8B-9345-AADA49217EE1}"/>
              </a:ext>
            </a:extLst>
          </p:cNvPr>
          <p:cNvSpPr>
            <a:spLocks noChangeArrowheads="1"/>
          </p:cNvSpPr>
          <p:nvPr/>
        </p:nvSpPr>
        <p:spPr bwMode="auto">
          <a:xfrm flipV="1">
            <a:off x="13275186" y="3667876"/>
            <a:ext cx="10605894" cy="221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endParaRPr lang="zh-CN" altLang="en-US" sz="2000" dirty="0">
              <a:latin typeface="黑体" panose="02010609060101010101" pitchFamily="49" charset="-122"/>
            </a:endParaRPr>
          </a:p>
        </p:txBody>
      </p:sp>
      <p:sp>
        <p:nvSpPr>
          <p:cNvPr id="24583" name="文本框 12">
            <a:extLst>
              <a:ext uri="{FF2B5EF4-FFF2-40B4-BE49-F238E27FC236}">
                <a16:creationId xmlns:a16="http://schemas.microsoft.com/office/drawing/2014/main" id="{47BB4C7F-4421-4523-BA50-3E4D7727678E}"/>
              </a:ext>
            </a:extLst>
          </p:cNvPr>
          <p:cNvSpPr>
            <a:spLocks noChangeArrowheads="1"/>
          </p:cNvSpPr>
          <p:nvPr/>
        </p:nvSpPr>
        <p:spPr bwMode="auto">
          <a:xfrm>
            <a:off x="5022850" y="406316"/>
            <a:ext cx="2698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盒马鲜生的背后</a:t>
            </a:r>
            <a:endParaRPr lang="en-US" altLang="zh-CN" b="1" u="sng"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endParaRPr>
          </a:p>
        </p:txBody>
      </p:sp>
      <p:grpSp>
        <p:nvGrpSpPr>
          <p:cNvPr id="24584" name="组合 1">
            <a:extLst>
              <a:ext uri="{FF2B5EF4-FFF2-40B4-BE49-F238E27FC236}">
                <a16:creationId xmlns:a16="http://schemas.microsoft.com/office/drawing/2014/main" id="{F5A8495C-2B76-40B1-8EB8-C884BAA2B35E}"/>
              </a:ext>
            </a:extLst>
          </p:cNvPr>
          <p:cNvGrpSpPr>
            <a:grpSpLocks/>
          </p:cNvGrpSpPr>
          <p:nvPr/>
        </p:nvGrpSpPr>
        <p:grpSpPr bwMode="auto">
          <a:xfrm>
            <a:off x="5367338" y="1000125"/>
            <a:ext cx="1468437" cy="307975"/>
            <a:chOff x="0" y="0"/>
            <a:chExt cx="1541192" cy="321992"/>
          </a:xfrm>
        </p:grpSpPr>
        <p:sp>
          <p:nvSpPr>
            <p:cNvPr id="24585" name="椭圆 13">
              <a:extLst>
                <a:ext uri="{FF2B5EF4-FFF2-40B4-BE49-F238E27FC236}">
                  <a16:creationId xmlns:a16="http://schemas.microsoft.com/office/drawing/2014/main" id="{6526AEA0-D544-4949-8894-019BA4FD084C}"/>
                </a:ext>
              </a:extLst>
            </p:cNvPr>
            <p:cNvSpPr>
              <a:spLocks noChangeArrowheads="1"/>
            </p:cNvSpPr>
            <p:nvPr/>
          </p:nvSpPr>
          <p:spPr bwMode="auto">
            <a:xfrm>
              <a:off x="0" y="0"/>
              <a:ext cx="321992" cy="321992"/>
            </a:xfrm>
            <a:prstGeom prst="ellipse">
              <a:avLst/>
            </a:prstGeom>
            <a:solidFill>
              <a:srgbClr val="2F2637"/>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86" name="椭圆 15">
              <a:extLst>
                <a:ext uri="{FF2B5EF4-FFF2-40B4-BE49-F238E27FC236}">
                  <a16:creationId xmlns:a16="http://schemas.microsoft.com/office/drawing/2014/main" id="{C016518C-AC14-491F-89B7-45AD70F57B18}"/>
                </a:ext>
              </a:extLst>
            </p:cNvPr>
            <p:cNvSpPr>
              <a:spLocks noChangeArrowheads="1"/>
            </p:cNvSpPr>
            <p:nvPr/>
          </p:nvSpPr>
          <p:spPr bwMode="auto">
            <a:xfrm>
              <a:off x="4064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87" name="椭圆 16">
              <a:extLst>
                <a:ext uri="{FF2B5EF4-FFF2-40B4-BE49-F238E27FC236}">
                  <a16:creationId xmlns:a16="http://schemas.microsoft.com/office/drawing/2014/main" id="{91425741-AD01-42DA-BDC0-6313B99D7DF6}"/>
                </a:ext>
              </a:extLst>
            </p:cNvPr>
            <p:cNvSpPr>
              <a:spLocks noChangeArrowheads="1"/>
            </p:cNvSpPr>
            <p:nvPr/>
          </p:nvSpPr>
          <p:spPr bwMode="auto">
            <a:xfrm>
              <a:off x="8128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88" name="椭圆 17">
              <a:extLst>
                <a:ext uri="{FF2B5EF4-FFF2-40B4-BE49-F238E27FC236}">
                  <a16:creationId xmlns:a16="http://schemas.microsoft.com/office/drawing/2014/main" id="{7D779166-DC03-4C9D-8A8D-F9B6E9DA7F2C}"/>
                </a:ext>
              </a:extLst>
            </p:cNvPr>
            <p:cNvSpPr>
              <a:spLocks noChangeArrowheads="1"/>
            </p:cNvSpPr>
            <p:nvPr/>
          </p:nvSpPr>
          <p:spPr bwMode="auto">
            <a:xfrm>
              <a:off x="12192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2" name="矩形 1">
            <a:extLst>
              <a:ext uri="{FF2B5EF4-FFF2-40B4-BE49-F238E27FC236}">
                <a16:creationId xmlns:a16="http://schemas.microsoft.com/office/drawing/2014/main" id="{B9E1F94B-E274-48F7-A26A-DEB66D79E43F}"/>
              </a:ext>
            </a:extLst>
          </p:cNvPr>
          <p:cNvSpPr/>
          <p:nvPr/>
        </p:nvSpPr>
        <p:spPr>
          <a:xfrm>
            <a:off x="643828" y="5225191"/>
            <a:ext cx="10618339" cy="923330"/>
          </a:xfrm>
          <a:prstGeom prst="rect">
            <a:avLst/>
          </a:prstGeom>
        </p:spPr>
        <p:txBody>
          <a:bodyPr wrap="square">
            <a:spAutoFit/>
          </a:bodyPr>
          <a:lstStyle/>
          <a:p>
            <a:pPr algn="just"/>
            <a:r>
              <a:rPr lang="zh-CN" altLang="en-US" b="1" dirty="0">
                <a:solidFill>
                  <a:srgbClr val="3E3E3E"/>
                </a:solidFill>
                <a:latin typeface="微软雅黑" panose="020B0503020204020204" pitchFamily="34" charset="-122"/>
                <a:ea typeface="微软雅黑" panose="020B0503020204020204" pitchFamily="34" charset="-122"/>
              </a:rPr>
              <a:t>为什么通过</a:t>
            </a:r>
            <a:r>
              <a:rPr lang="en-US" altLang="zh-CN" b="1" dirty="0">
                <a:solidFill>
                  <a:srgbClr val="3E3E3E"/>
                </a:solidFill>
                <a:latin typeface="微软雅黑" panose="020B0503020204020204" pitchFamily="34" charset="-122"/>
                <a:ea typeface="微软雅黑" panose="020B0503020204020204" pitchFamily="34" charset="-122"/>
              </a:rPr>
              <a:t>APP</a:t>
            </a:r>
            <a:r>
              <a:rPr lang="zh-CN" altLang="en-US" b="1" dirty="0">
                <a:solidFill>
                  <a:srgbClr val="3E3E3E"/>
                </a:solidFill>
                <a:latin typeface="微软雅黑" panose="020B0503020204020204" pitchFamily="34" charset="-122"/>
                <a:ea typeface="微软雅黑" panose="020B0503020204020204" pitchFamily="34" charset="-122"/>
              </a:rPr>
              <a:t>来下单？</a:t>
            </a:r>
            <a:r>
              <a:rPr lang="zh-CN" altLang="en-US" dirty="0">
                <a:solidFill>
                  <a:srgbClr val="3E3E3E"/>
                </a:solidFill>
                <a:latin typeface="微软雅黑" panose="020B0503020204020204" pitchFamily="34" charset="-122"/>
                <a:ea typeface="微软雅黑" panose="020B0503020204020204" pitchFamily="34" charset="-122"/>
              </a:rPr>
              <a:t>通过</a:t>
            </a:r>
            <a:r>
              <a:rPr lang="en-US" altLang="zh-CN" dirty="0">
                <a:solidFill>
                  <a:srgbClr val="3E3E3E"/>
                </a:solidFill>
                <a:latin typeface="微软雅黑" panose="020B0503020204020204" pitchFamily="34" charset="-122"/>
                <a:ea typeface="微软雅黑" panose="020B0503020204020204" pitchFamily="34" charset="-122"/>
              </a:rPr>
              <a:t>APP</a:t>
            </a:r>
            <a:r>
              <a:rPr lang="zh-CN" altLang="en-US" dirty="0">
                <a:solidFill>
                  <a:srgbClr val="3E3E3E"/>
                </a:solidFill>
                <a:latin typeface="微软雅黑" panose="020B0503020204020204" pitchFamily="34" charset="-122"/>
                <a:ea typeface="微软雅黑" panose="020B0503020204020204" pitchFamily="34" charset="-122"/>
              </a:rPr>
              <a:t>下单获取用户大数据。大数据是新零售的一大核心，通过线上服务和线下支付获取的用户大数据未来应用场景丰富，包括精准营销、商品结构调整和选址布局。基于门店的社交和粉丝经济能增强用户粘性。</a:t>
            </a:r>
            <a:endParaRPr lang="zh-CN" altLang="en-US" dirty="0">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58225067-2C66-4DBD-8A83-FF957A13C28D}"/>
              </a:ext>
            </a:extLst>
          </p:cNvPr>
          <p:cNvSpPr/>
          <p:nvPr/>
        </p:nvSpPr>
        <p:spPr>
          <a:xfrm>
            <a:off x="615103" y="1580806"/>
            <a:ext cx="10675788" cy="923330"/>
          </a:xfrm>
          <a:prstGeom prst="rect">
            <a:avLst/>
          </a:prstGeom>
        </p:spPr>
        <p:txBody>
          <a:bodyPr wrap="square">
            <a:spAutoFit/>
          </a:bodyPr>
          <a:lstStyle/>
          <a:p>
            <a:pPr algn="just"/>
            <a:r>
              <a:rPr lang="zh-CN" altLang="en-US" b="1" dirty="0">
                <a:latin typeface="微软雅黑" panose="020B0503020204020204" pitchFamily="34" charset="-122"/>
                <a:ea typeface="微软雅黑" panose="020B0503020204020204" pitchFamily="34" charset="-122"/>
              </a:rPr>
              <a:t>为什么做生鲜？</a:t>
            </a:r>
            <a:r>
              <a:rPr lang="zh-CN" altLang="en-US" dirty="0">
                <a:latin typeface="微软雅黑" panose="020B0503020204020204" pitchFamily="34" charset="-122"/>
                <a:ea typeface="微软雅黑" panose="020B0503020204020204" pitchFamily="34" charset="-122"/>
              </a:rPr>
              <a:t>鲜品类消费频次高，电商渗透率低，是线下超市护城河所在。生鲜品类商品整体价值低，标准化程度不高，而损耗率高。盒马鲜生用新模式把生鲜电商的模式走出来了，生鲜品类超过</a:t>
            </a:r>
            <a:r>
              <a:rPr lang="en-US" altLang="zh-CN" dirty="0">
                <a:latin typeface="微软雅黑" panose="020B0503020204020204" pitchFamily="34" charset="-122"/>
                <a:ea typeface="微软雅黑" panose="020B0503020204020204" pitchFamily="34" charset="-122"/>
              </a:rPr>
              <a:t>20%</a:t>
            </a:r>
            <a:r>
              <a:rPr lang="zh-CN" altLang="en-US" dirty="0">
                <a:latin typeface="微软雅黑" panose="020B0503020204020204" pitchFamily="34" charset="-122"/>
                <a:ea typeface="微软雅黑" panose="020B0503020204020204" pitchFamily="34" charset="-122"/>
              </a:rPr>
              <a:t>。通过低价吸引消费者，增加周转率。转冷链配送为常温配送。</a:t>
            </a:r>
          </a:p>
        </p:txBody>
      </p:sp>
      <p:sp>
        <p:nvSpPr>
          <p:cNvPr id="6" name="矩形 5">
            <a:extLst>
              <a:ext uri="{FF2B5EF4-FFF2-40B4-BE49-F238E27FC236}">
                <a16:creationId xmlns:a16="http://schemas.microsoft.com/office/drawing/2014/main" id="{C0401575-AE5A-49FB-8F8D-D9223FF216D9}"/>
              </a:ext>
            </a:extLst>
          </p:cNvPr>
          <p:cNvSpPr/>
          <p:nvPr/>
        </p:nvSpPr>
        <p:spPr>
          <a:xfrm>
            <a:off x="643828" y="2624442"/>
            <a:ext cx="10514167" cy="1200329"/>
          </a:xfrm>
          <a:prstGeom prst="rect">
            <a:avLst/>
          </a:prstGeom>
        </p:spPr>
        <p:txBody>
          <a:bodyPr wrap="square">
            <a:spAutoFit/>
          </a:bodyPr>
          <a:lstStyle/>
          <a:p>
            <a:pPr algn="just"/>
            <a:r>
              <a:rPr lang="zh-CN" altLang="en-US" b="1" dirty="0">
                <a:solidFill>
                  <a:srgbClr val="3E3E3E"/>
                </a:solidFill>
                <a:latin typeface="微软雅黑" panose="020B0503020204020204" pitchFamily="34" charset="-122"/>
                <a:ea typeface="微软雅黑" panose="020B0503020204020204" pitchFamily="34" charset="-122"/>
              </a:rPr>
              <a:t>为什么这样布局？</a:t>
            </a:r>
            <a:r>
              <a:rPr lang="zh-CN" altLang="en-US" dirty="0">
                <a:solidFill>
                  <a:srgbClr val="3E3E3E"/>
                </a:solidFill>
                <a:latin typeface="微软雅黑" panose="020B0503020204020204" pitchFamily="34" charset="-122"/>
                <a:ea typeface="微软雅黑" panose="020B0503020204020204" pitchFamily="34" charset="-122"/>
              </a:rPr>
              <a:t>一是仓库前置，实现卖场与仓库统一；二是</a:t>
            </a:r>
            <a:r>
              <a:rPr lang="zh-CN" altLang="en-US" dirty="0">
                <a:latin typeface="微软雅黑" panose="020B0503020204020204" pitchFamily="34" charset="-122"/>
                <a:ea typeface="微软雅黑" panose="020B0503020204020204" pitchFamily="34" charset="-122"/>
              </a:rPr>
              <a:t>聚焦场景与体验，跨界融合，实施“零售</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餐饮”战略，打破传统零售售卖商品的方式，聚焦场景，强化现场体验，根据场景需求，重构商品结构，实施“零售</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外卖</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堂食</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加工服务”的全新的商品组合。追求不仅仅为顾客提供简单商品，而是以提供一种生活方式的经营理念。</a:t>
            </a:r>
          </a:p>
        </p:txBody>
      </p:sp>
      <p:sp>
        <p:nvSpPr>
          <p:cNvPr id="7" name="文本框 6">
            <a:extLst>
              <a:ext uri="{FF2B5EF4-FFF2-40B4-BE49-F238E27FC236}">
                <a16:creationId xmlns:a16="http://schemas.microsoft.com/office/drawing/2014/main" id="{C5B00E6D-8827-4F00-ABE9-D52E2ECB578E}"/>
              </a:ext>
            </a:extLst>
          </p:cNvPr>
          <p:cNvSpPr txBox="1"/>
          <p:nvPr/>
        </p:nvSpPr>
        <p:spPr>
          <a:xfrm>
            <a:off x="643828" y="4003766"/>
            <a:ext cx="10618339" cy="92333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为什么</a:t>
            </a:r>
            <a:r>
              <a:rPr lang="en-US" altLang="zh-CN" b="1" dirty="0">
                <a:latin typeface="微软雅黑" panose="020B0503020204020204" pitchFamily="34" charset="-122"/>
                <a:ea typeface="微软雅黑" panose="020B0503020204020204" pitchFamily="34" charset="-122"/>
              </a:rPr>
              <a:t>3</a:t>
            </a:r>
            <a:r>
              <a:rPr lang="zh-CN" altLang="en-US" b="1" dirty="0">
                <a:latin typeface="微软雅黑" panose="020B0503020204020204" pitchFamily="34" charset="-122"/>
                <a:ea typeface="微软雅黑" panose="020B0503020204020204" pitchFamily="34" charset="-122"/>
              </a:rPr>
              <a:t>公里</a:t>
            </a:r>
            <a:r>
              <a:rPr lang="en-US" altLang="zh-CN" b="1" dirty="0">
                <a:latin typeface="微软雅黑" panose="020B0503020204020204" pitchFamily="34" charset="-122"/>
                <a:ea typeface="微软雅黑" panose="020B0503020204020204" pitchFamily="34" charset="-122"/>
              </a:rPr>
              <a:t>30</a:t>
            </a:r>
            <a:r>
              <a:rPr lang="zh-CN" altLang="en-US" b="1" dirty="0">
                <a:latin typeface="微软雅黑" panose="020B0503020204020204" pitchFamily="34" charset="-122"/>
                <a:ea typeface="微软雅黑" panose="020B0503020204020204" pitchFamily="34" charset="-122"/>
              </a:rPr>
              <a:t>分钟配送？</a:t>
            </a:r>
            <a:r>
              <a:rPr lang="zh-CN" altLang="en-US" dirty="0">
                <a:latin typeface="微软雅黑" panose="020B0503020204020204" pitchFamily="34" charset="-122"/>
                <a:ea typeface="微软雅黑" panose="020B0503020204020204" pitchFamily="34" charset="-122"/>
              </a:rPr>
              <a:t>一是客户随机时间与后仓科技算法的均衡；二是盒马鲜生的门店功能，除了是超市销售和餐饮之外，还有物流功能、粉丝运营、互动体验功能，即是一个流量转化中心，在盒马</a:t>
            </a:r>
            <a:r>
              <a:rPr lang="en-US" altLang="zh-CN" dirty="0">
                <a:latin typeface="微软雅黑" panose="020B0503020204020204" pitchFamily="34" charset="-122"/>
                <a:ea typeface="微软雅黑" panose="020B0503020204020204" pitchFamily="34" charset="-122"/>
              </a:rPr>
              <a:t>app</a:t>
            </a:r>
            <a:r>
              <a:rPr lang="zh-CN" altLang="en-US" dirty="0">
                <a:latin typeface="微软雅黑" panose="020B0503020204020204" pitchFamily="34" charset="-122"/>
                <a:ea typeface="微软雅黑" panose="020B0503020204020204" pitchFamily="34" charset="-122"/>
              </a:rPr>
              <a:t>下单转化率高达</a:t>
            </a:r>
            <a:r>
              <a:rPr lang="en-US" altLang="zh-CN" dirty="0">
                <a:latin typeface="微软雅黑" panose="020B0503020204020204" pitchFamily="34" charset="-122"/>
                <a:ea typeface="微软雅黑" panose="020B0503020204020204" pitchFamily="34" charset="-122"/>
              </a:rPr>
              <a:t>30%</a:t>
            </a:r>
            <a:r>
              <a:rPr lang="zh-CN" altLang="en-US" dirty="0">
                <a:latin typeface="微软雅黑" panose="020B0503020204020204" pitchFamily="34" charset="-122"/>
                <a:ea typeface="微软雅黑" panose="020B0503020204020204" pitchFamily="34" charset="-122"/>
              </a:rPr>
              <a:t>。</a:t>
            </a:r>
          </a:p>
        </p:txBody>
      </p:sp>
      <p:pic>
        <p:nvPicPr>
          <p:cNvPr id="17" name="图片 16">
            <a:extLst>
              <a:ext uri="{FF2B5EF4-FFF2-40B4-BE49-F238E27FC236}">
                <a16:creationId xmlns:a16="http://schemas.microsoft.com/office/drawing/2014/main" id="{F3D78814-5A61-4B8A-8067-5A3A4E3BA6EC}"/>
              </a:ext>
            </a:extLst>
          </p:cNvPr>
          <p:cNvPicPr>
            <a:picLocks noChangeAspect="1"/>
          </p:cNvPicPr>
          <p:nvPr/>
        </p:nvPicPr>
        <p:blipFill>
          <a:blip r:embed="rId3"/>
          <a:stretch>
            <a:fillRect/>
          </a:stretch>
        </p:blipFill>
        <p:spPr>
          <a:xfrm>
            <a:off x="754706" y="538920"/>
            <a:ext cx="10647626" cy="6257911"/>
          </a:xfrm>
          <a:prstGeom prst="rect">
            <a:avLst/>
          </a:prstGeom>
        </p:spPr>
      </p:pic>
    </p:spTree>
    <p:extLst>
      <p:ext uri="{BB962C8B-B14F-4D97-AF65-F5344CB8AC3E}">
        <p14:creationId xmlns:p14="http://schemas.microsoft.com/office/powerpoint/2010/main" val="25665942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24578" name="矩形 29">
            <a:extLst>
              <a:ext uri="{FF2B5EF4-FFF2-40B4-BE49-F238E27FC236}">
                <a16:creationId xmlns:a16="http://schemas.microsoft.com/office/drawing/2014/main" id="{14EF89E0-9EF1-4DC6-877A-0E5DC27D167A}"/>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24579" name="矩形 30">
            <a:extLst>
              <a:ext uri="{FF2B5EF4-FFF2-40B4-BE49-F238E27FC236}">
                <a16:creationId xmlns:a16="http://schemas.microsoft.com/office/drawing/2014/main" id="{89470D54-9C1C-45D7-B099-FA23A5A3DDC4}"/>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24580" name="直接连接符 8">
            <a:extLst>
              <a:ext uri="{FF2B5EF4-FFF2-40B4-BE49-F238E27FC236}">
                <a16:creationId xmlns:a16="http://schemas.microsoft.com/office/drawing/2014/main" id="{F853D9AC-B0BB-4005-B7AE-9D9E3B9B1D0D}"/>
              </a:ext>
            </a:extLst>
          </p:cNvPr>
          <p:cNvSpPr>
            <a:spLocks noChangeShapeType="1"/>
          </p:cNvSpPr>
          <p:nvPr/>
        </p:nvSpPr>
        <p:spPr bwMode="auto">
          <a:xfrm flipV="1">
            <a:off x="7204075"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4581" name="直接连接符 10">
            <a:extLst>
              <a:ext uri="{FF2B5EF4-FFF2-40B4-BE49-F238E27FC236}">
                <a16:creationId xmlns:a16="http://schemas.microsoft.com/office/drawing/2014/main" id="{6A388F56-B21D-41BA-862F-C01880240EFE}"/>
              </a:ext>
            </a:extLst>
          </p:cNvPr>
          <p:cNvSpPr>
            <a:spLocks noChangeShapeType="1"/>
          </p:cNvSpPr>
          <p:nvPr/>
        </p:nvSpPr>
        <p:spPr bwMode="auto">
          <a:xfrm flipV="1">
            <a:off x="342900"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4" name="组合 3">
            <a:extLst>
              <a:ext uri="{FF2B5EF4-FFF2-40B4-BE49-F238E27FC236}">
                <a16:creationId xmlns:a16="http://schemas.microsoft.com/office/drawing/2014/main" id="{111FC1DC-175A-4D98-A825-965C1C438C0D}"/>
              </a:ext>
            </a:extLst>
          </p:cNvPr>
          <p:cNvGrpSpPr>
            <a:grpSpLocks/>
          </p:cNvGrpSpPr>
          <p:nvPr/>
        </p:nvGrpSpPr>
        <p:grpSpPr bwMode="auto">
          <a:xfrm>
            <a:off x="224922" y="1537314"/>
            <a:ext cx="11833691" cy="5132306"/>
            <a:chOff x="342780" y="1541268"/>
            <a:chExt cx="11833871" cy="5132227"/>
          </a:xfrm>
        </p:grpSpPr>
        <p:sp>
          <p:nvSpPr>
            <p:cNvPr id="24589" name="矩形 1">
              <a:extLst>
                <a:ext uri="{FF2B5EF4-FFF2-40B4-BE49-F238E27FC236}">
                  <a16:creationId xmlns:a16="http://schemas.microsoft.com/office/drawing/2014/main" id="{51E611E4-A8C7-4AEB-8AEC-59C5C96CA428}"/>
                </a:ext>
              </a:extLst>
            </p:cNvPr>
            <p:cNvSpPr>
              <a:spLocks noChangeArrowheads="1"/>
            </p:cNvSpPr>
            <p:nvPr/>
          </p:nvSpPr>
          <p:spPr bwMode="auto">
            <a:xfrm>
              <a:off x="342780" y="1541268"/>
              <a:ext cx="7570192" cy="163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a:lnSpc>
                  <a:spcPct val="100000"/>
                </a:lnSpc>
                <a:spcBef>
                  <a:spcPct val="0"/>
                </a:spcBef>
                <a:buNone/>
              </a:pPr>
              <a:r>
                <a:rPr lang="zh-CN" altLang="en-US" sz="2000" dirty="0">
                  <a:solidFill>
                    <a:srgbClr val="000000"/>
                  </a:solidFill>
                  <a:latin typeface="微软雅黑" panose="020B0503020204020204" pitchFamily="34" charset="-122"/>
                  <a:ea typeface="微软雅黑" panose="020B0503020204020204" pitchFamily="34" charset="-122"/>
                </a:rPr>
                <a:t>“超级物种”是永辉</a:t>
              </a:r>
              <a:r>
                <a:rPr lang="zh-CN" altLang="en-US" sz="2000" dirty="0">
                  <a:latin typeface="微软雅黑" panose="020B0503020204020204" pitchFamily="34" charset="-122"/>
                  <a:ea typeface="微软雅黑" panose="020B0503020204020204" pitchFamily="34" charset="-122"/>
                </a:rPr>
                <a:t>永辉旗下的“第三驾马车”永辉云创，是永辉与京东联手直接对标对象为阿里现在最炙手可热的盒马鲜生。是永</a:t>
              </a:r>
              <a:r>
                <a:rPr lang="zh-CN" altLang="en-US" sz="2000" dirty="0">
                  <a:solidFill>
                    <a:srgbClr val="000000"/>
                  </a:solidFill>
                  <a:latin typeface="微软雅黑" panose="020B0503020204020204" pitchFamily="34" charset="-122"/>
                  <a:ea typeface="微软雅黑" panose="020B0503020204020204" pitchFamily="34" charset="-122"/>
                </a:rPr>
                <a:t>辉旗下继红标店、绿标店、精品店、会员店之后的第五个业态。截至目前，在全国已经开出</a:t>
              </a:r>
              <a:r>
                <a:rPr lang="en-US" altLang="zh-CN" sz="2000" dirty="0">
                  <a:solidFill>
                    <a:srgbClr val="000000"/>
                  </a:solidFill>
                  <a:latin typeface="微软雅黑" panose="020B0503020204020204" pitchFamily="34" charset="-122"/>
                  <a:ea typeface="微软雅黑" panose="020B0503020204020204" pitchFamily="34" charset="-122"/>
                </a:rPr>
                <a:t>6</a:t>
              </a:r>
              <a:r>
                <a:rPr lang="zh-CN" altLang="en-US" sz="2000" dirty="0">
                  <a:solidFill>
                    <a:srgbClr val="000000"/>
                  </a:solidFill>
                  <a:latin typeface="微软雅黑" panose="020B0503020204020204" pitchFamily="34" charset="-122"/>
                  <a:ea typeface="微软雅黑" panose="020B0503020204020204" pitchFamily="34" charset="-122"/>
                </a:rPr>
                <a:t>家门店，其中福州有温泉店、万象店、宇洋店等</a:t>
              </a:r>
              <a:r>
                <a:rPr lang="en-US" altLang="zh-CN" sz="2000" dirty="0">
                  <a:solidFill>
                    <a:srgbClr val="000000"/>
                  </a:solidFill>
                  <a:latin typeface="微软雅黑" panose="020B0503020204020204" pitchFamily="34" charset="-122"/>
                  <a:ea typeface="微软雅黑" panose="020B0503020204020204" pitchFamily="34" charset="-122"/>
                </a:rPr>
                <a:t>3</a:t>
              </a:r>
              <a:r>
                <a:rPr lang="zh-CN" altLang="en-US" sz="2000" dirty="0">
                  <a:solidFill>
                    <a:srgbClr val="000000"/>
                  </a:solidFill>
                  <a:latin typeface="微软雅黑" panose="020B0503020204020204" pitchFamily="34" charset="-122"/>
                  <a:ea typeface="微软雅黑" panose="020B0503020204020204" pitchFamily="34" charset="-122"/>
                </a:rPr>
                <a:t>家，厦门有加州店，深圳华强北店 、南京秦淮店。</a:t>
              </a:r>
              <a:endPar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Calibri" panose="020F0502020204030204" pitchFamily="34" charset="0"/>
              </a:endParaRPr>
            </a:p>
          </p:txBody>
        </p:sp>
        <p:sp>
          <p:nvSpPr>
            <p:cNvPr id="24590" name="矩形 2">
              <a:extLst>
                <a:ext uri="{FF2B5EF4-FFF2-40B4-BE49-F238E27FC236}">
                  <a16:creationId xmlns:a16="http://schemas.microsoft.com/office/drawing/2014/main" id="{D870BC3E-0C9F-453A-AEDE-5E424DCB6162}"/>
                </a:ext>
              </a:extLst>
            </p:cNvPr>
            <p:cNvSpPr>
              <a:spLocks noChangeArrowheads="1"/>
            </p:cNvSpPr>
            <p:nvPr/>
          </p:nvSpPr>
          <p:spPr bwMode="auto">
            <a:xfrm>
              <a:off x="5364611" y="4426761"/>
              <a:ext cx="6812040" cy="224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a:lnSpc>
                  <a:spcPct val="100000"/>
                </a:lnSpc>
                <a:spcBef>
                  <a:spcPct val="0"/>
                </a:spcBef>
                <a:buNone/>
              </a:pPr>
              <a:r>
                <a:rPr lang="zh-CN" altLang="en-US" sz="2000" b="1" dirty="0">
                  <a:solidFill>
                    <a:srgbClr val="000000"/>
                  </a:solidFill>
                  <a:latin typeface="微软雅黑" panose="020B0503020204020204" pitchFamily="34" charset="-122"/>
                  <a:ea typeface="微软雅黑" panose="020B0503020204020204" pitchFamily="34" charset="-122"/>
                </a:rPr>
                <a:t>发展目标：</a:t>
              </a:r>
              <a:r>
                <a:rPr lang="zh-CN" altLang="en-US" sz="2000" dirty="0">
                  <a:solidFill>
                    <a:srgbClr val="000000"/>
                  </a:solidFill>
                  <a:latin typeface="微软雅黑" panose="020B0503020204020204" pitchFamily="34" charset="-122"/>
                  <a:ea typeface="微软雅黑" panose="020B0503020204020204" pitchFamily="34" charset="-122"/>
                </a:rPr>
                <a:t>以一二线城市</a:t>
              </a:r>
              <a:r>
                <a:rPr lang="en-US" altLang="zh-CN" sz="2000" dirty="0">
                  <a:solidFill>
                    <a:srgbClr val="000000"/>
                  </a:solidFill>
                  <a:latin typeface="微软雅黑" panose="020B0503020204020204" pitchFamily="34" charset="-122"/>
                  <a:ea typeface="微软雅黑" panose="020B0503020204020204" pitchFamily="34" charset="-122"/>
                </a:rPr>
                <a:t>CBD</a:t>
              </a:r>
              <a:r>
                <a:rPr lang="zh-CN" altLang="en-US" sz="2000" dirty="0">
                  <a:solidFill>
                    <a:srgbClr val="000000"/>
                  </a:solidFill>
                  <a:latin typeface="微软雅黑" panose="020B0503020204020204" pitchFamily="34" charset="-122"/>
                  <a:ea typeface="微软雅黑" panose="020B0503020204020204" pitchFamily="34" charset="-122"/>
                </a:rPr>
                <a:t>选址为主，到</a:t>
              </a:r>
              <a:r>
                <a:rPr lang="en-US" altLang="zh-CN" sz="2000" dirty="0">
                  <a:solidFill>
                    <a:srgbClr val="000000"/>
                  </a:solidFill>
                  <a:latin typeface="微软雅黑" panose="020B0503020204020204" pitchFamily="34" charset="-122"/>
                  <a:ea typeface="微软雅黑" panose="020B0503020204020204" pitchFamily="34" charset="-122"/>
                </a:rPr>
                <a:t>2017</a:t>
              </a:r>
              <a:r>
                <a:rPr lang="zh-CN" altLang="en-US" sz="2000" dirty="0">
                  <a:solidFill>
                    <a:srgbClr val="000000"/>
                  </a:solidFill>
                  <a:latin typeface="微软雅黑" panose="020B0503020204020204" pitchFamily="34" charset="-122"/>
                  <a:ea typeface="微软雅黑" panose="020B0503020204020204" pitchFamily="34" charset="-122"/>
                </a:rPr>
                <a:t>年年底全国门店数量计划达到</a:t>
              </a:r>
              <a:r>
                <a:rPr lang="en-US" altLang="zh-CN" sz="2000" dirty="0">
                  <a:solidFill>
                    <a:srgbClr val="000000"/>
                  </a:solidFill>
                  <a:latin typeface="微软雅黑" panose="020B0503020204020204" pitchFamily="34" charset="-122"/>
                  <a:ea typeface="微软雅黑" panose="020B0503020204020204" pitchFamily="34" charset="-122"/>
                </a:rPr>
                <a:t>50</a:t>
              </a:r>
              <a:r>
                <a:rPr lang="zh-CN" altLang="en-US" sz="2000" dirty="0">
                  <a:solidFill>
                    <a:srgbClr val="000000"/>
                  </a:solidFill>
                  <a:latin typeface="微软雅黑" panose="020B0503020204020204" pitchFamily="34" charset="-122"/>
                  <a:ea typeface="微软雅黑" panose="020B0503020204020204" pitchFamily="34" charset="-122"/>
                </a:rPr>
                <a:t>家。</a:t>
              </a:r>
            </a:p>
            <a:p>
              <a:pPr lvl="0">
                <a:lnSpc>
                  <a:spcPct val="100000"/>
                </a:lnSpc>
                <a:spcBef>
                  <a:spcPct val="0"/>
                </a:spcBef>
                <a:buNone/>
              </a:pPr>
              <a:r>
                <a:rPr lang="zh-CN" altLang="en-US" sz="2000" b="1" dirty="0">
                  <a:solidFill>
                    <a:srgbClr val="000000"/>
                  </a:solidFill>
                  <a:latin typeface="微软雅黑" panose="020B0503020204020204" pitchFamily="34" charset="-122"/>
                  <a:ea typeface="微软雅黑" panose="020B0503020204020204" pitchFamily="34" charset="-122"/>
                </a:rPr>
                <a:t>投资方：</a:t>
              </a:r>
              <a:r>
                <a:rPr lang="zh-CN" altLang="en-US" sz="2000" dirty="0">
                  <a:solidFill>
                    <a:srgbClr val="000000"/>
                  </a:solidFill>
                  <a:latin typeface="微软雅黑" panose="020B0503020204020204" pitchFamily="34" charset="-122"/>
                  <a:ea typeface="微软雅黑" panose="020B0503020204020204" pitchFamily="34" charset="-122"/>
                </a:rPr>
                <a:t>永辉云创、京东、腾讯</a:t>
              </a:r>
            </a:p>
            <a:p>
              <a:pPr lvl="0">
                <a:lnSpc>
                  <a:spcPct val="100000"/>
                </a:lnSpc>
                <a:spcBef>
                  <a:spcPct val="0"/>
                </a:spcBef>
                <a:buNone/>
              </a:pPr>
              <a:r>
                <a:rPr lang="zh-CN" altLang="en-US" sz="2000" b="1" dirty="0">
                  <a:solidFill>
                    <a:srgbClr val="000000"/>
                  </a:solidFill>
                  <a:latin typeface="微软雅黑" panose="020B0503020204020204" pitchFamily="34" charset="-122"/>
                  <a:ea typeface="微软雅黑" panose="020B0503020204020204" pitchFamily="34" charset="-122"/>
                </a:rPr>
                <a:t>经营模式：</a:t>
              </a:r>
              <a:r>
                <a:rPr lang="zh-CN" altLang="en-US" sz="2000" dirty="0">
                  <a:solidFill>
                    <a:srgbClr val="000000"/>
                  </a:solidFill>
                  <a:latin typeface="微软雅黑" panose="020B0503020204020204" pitchFamily="34" charset="-122"/>
                  <a:ea typeface="微软雅黑" panose="020B0503020204020204" pitchFamily="34" charset="-122"/>
                </a:rPr>
                <a:t>采取线上</a:t>
              </a:r>
              <a:r>
                <a:rPr lang="en-US" altLang="zh-CN" sz="2000" dirty="0">
                  <a:solidFill>
                    <a:srgbClr val="000000"/>
                  </a:solidFill>
                  <a:latin typeface="微软雅黑" panose="020B0503020204020204" pitchFamily="34" charset="-122"/>
                  <a:ea typeface="微软雅黑" panose="020B0503020204020204" pitchFamily="34" charset="-122"/>
                </a:rPr>
                <a:t>+</a:t>
              </a:r>
              <a:r>
                <a:rPr lang="zh-CN" altLang="en-US" sz="2000" dirty="0">
                  <a:solidFill>
                    <a:srgbClr val="000000"/>
                  </a:solidFill>
                  <a:latin typeface="微软雅黑" panose="020B0503020204020204" pitchFamily="34" charset="-122"/>
                  <a:ea typeface="微软雅黑" panose="020B0503020204020204" pitchFamily="34" charset="-122"/>
                </a:rPr>
                <a:t>线下</a:t>
              </a:r>
              <a:r>
                <a:rPr lang="en-US" altLang="zh-CN" sz="2000" dirty="0">
                  <a:solidFill>
                    <a:srgbClr val="000000"/>
                  </a:solidFill>
                  <a:latin typeface="微软雅黑" panose="020B0503020204020204" pitchFamily="34" charset="-122"/>
                  <a:ea typeface="微软雅黑" panose="020B0503020204020204" pitchFamily="34" charset="-122"/>
                </a:rPr>
                <a:t>+</a:t>
              </a:r>
              <a:r>
                <a:rPr lang="zh-CN" altLang="en-US" sz="2000" dirty="0">
                  <a:solidFill>
                    <a:srgbClr val="000000"/>
                  </a:solidFill>
                  <a:latin typeface="微软雅黑" panose="020B0503020204020204" pitchFamily="34" charset="-122"/>
                  <a:ea typeface="微软雅黑" panose="020B0503020204020204" pitchFamily="34" charset="-122"/>
                </a:rPr>
                <a:t>餐饮的运营模式，线下门店集合卖场、餐饮、仓储、分拣等功能。</a:t>
              </a:r>
              <a:endParaRPr lang="en-US" altLang="zh-CN" sz="2000" dirty="0">
                <a:solidFill>
                  <a:srgbClr val="000000"/>
                </a:solidFill>
                <a:latin typeface="微软雅黑" panose="020B0503020204020204" pitchFamily="34" charset="-122"/>
                <a:ea typeface="微软雅黑" panose="020B0503020204020204" pitchFamily="34" charset="-122"/>
              </a:endParaRPr>
            </a:p>
            <a:p>
              <a:pPr lvl="0">
                <a:lnSpc>
                  <a:spcPct val="100000"/>
                </a:lnSpc>
                <a:spcBef>
                  <a:spcPct val="0"/>
                </a:spcBef>
                <a:buNone/>
              </a:pPr>
              <a:r>
                <a:rPr lang="zh-CN" altLang="en-US" sz="2000" b="1" dirty="0">
                  <a:solidFill>
                    <a:srgbClr val="000000"/>
                  </a:solidFill>
                  <a:latin typeface="微软雅黑" panose="020B0503020204020204" pitchFamily="34" charset="-122"/>
                  <a:ea typeface="微软雅黑" panose="020B0503020204020204" pitchFamily="34" charset="-122"/>
                </a:rPr>
                <a:t>八个创新业态：</a:t>
              </a:r>
              <a:r>
                <a:rPr lang="zh-CN" altLang="en-US" sz="2000" dirty="0">
                  <a:solidFill>
                    <a:srgbClr val="000000"/>
                  </a:solidFill>
                  <a:latin typeface="微软雅黑" panose="020B0503020204020204" pitchFamily="34" charset="-122"/>
                  <a:ea typeface="微软雅黑" panose="020B0503020204020204" pitchFamily="34" charset="-122"/>
                </a:rPr>
                <a:t>鲑鱼工坊、波龙工坊、盒牛工坊、麦子工坊、咏悦汇、生活厨房、健康生活有机馆、静候花开花艺馆</a:t>
              </a:r>
              <a:endPar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Calibri" panose="020F0502020204030204" pitchFamily="34" charset="0"/>
              </a:endParaRPr>
            </a:p>
          </p:txBody>
        </p:sp>
      </p:grpSp>
      <p:sp>
        <p:nvSpPr>
          <p:cNvPr id="24583" name="文本框 12">
            <a:extLst>
              <a:ext uri="{FF2B5EF4-FFF2-40B4-BE49-F238E27FC236}">
                <a16:creationId xmlns:a16="http://schemas.microsoft.com/office/drawing/2014/main" id="{47BB4C7F-4421-4523-BA50-3E4D7727678E}"/>
              </a:ext>
            </a:extLst>
          </p:cNvPr>
          <p:cNvSpPr>
            <a:spLocks noChangeArrowheads="1"/>
          </p:cNvSpPr>
          <p:nvPr/>
        </p:nvSpPr>
        <p:spPr bwMode="auto">
          <a:xfrm>
            <a:off x="5285521" y="334139"/>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800" b="1"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sym typeface="华文宋体" panose="02010600040101010101" pitchFamily="2" charset="-122"/>
              </a:rPr>
              <a:t>超级物种</a:t>
            </a:r>
            <a:endParaRPr kumimoji="0" lang="en-US" altLang="zh-CN" sz="2800" b="1" i="0" u="sng"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sym typeface="华文宋体" panose="02010600040101010101" pitchFamily="2" charset="-122"/>
            </a:endParaRPr>
          </a:p>
        </p:txBody>
      </p:sp>
      <p:grpSp>
        <p:nvGrpSpPr>
          <p:cNvPr id="24584" name="组合 1">
            <a:extLst>
              <a:ext uri="{FF2B5EF4-FFF2-40B4-BE49-F238E27FC236}">
                <a16:creationId xmlns:a16="http://schemas.microsoft.com/office/drawing/2014/main" id="{F5A8495C-2B76-40B1-8EB8-C884BAA2B35E}"/>
              </a:ext>
            </a:extLst>
          </p:cNvPr>
          <p:cNvGrpSpPr>
            <a:grpSpLocks/>
          </p:cNvGrpSpPr>
          <p:nvPr/>
        </p:nvGrpSpPr>
        <p:grpSpPr bwMode="auto">
          <a:xfrm>
            <a:off x="5367338" y="1000125"/>
            <a:ext cx="1468437" cy="307975"/>
            <a:chOff x="0" y="0"/>
            <a:chExt cx="1541192" cy="321992"/>
          </a:xfrm>
        </p:grpSpPr>
        <p:sp>
          <p:nvSpPr>
            <p:cNvPr id="24585" name="椭圆 13">
              <a:extLst>
                <a:ext uri="{FF2B5EF4-FFF2-40B4-BE49-F238E27FC236}">
                  <a16:creationId xmlns:a16="http://schemas.microsoft.com/office/drawing/2014/main" id="{6526AEA0-D544-4949-8894-019BA4FD084C}"/>
                </a:ext>
              </a:extLst>
            </p:cNvPr>
            <p:cNvSpPr>
              <a:spLocks noChangeArrowheads="1"/>
            </p:cNvSpPr>
            <p:nvPr/>
          </p:nvSpPr>
          <p:spPr bwMode="auto">
            <a:xfrm>
              <a:off x="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24586" name="椭圆 15">
              <a:extLst>
                <a:ext uri="{FF2B5EF4-FFF2-40B4-BE49-F238E27FC236}">
                  <a16:creationId xmlns:a16="http://schemas.microsoft.com/office/drawing/2014/main" id="{C016518C-AC14-491F-89B7-45AD70F57B18}"/>
                </a:ext>
              </a:extLst>
            </p:cNvPr>
            <p:cNvSpPr>
              <a:spLocks noChangeArrowheads="1"/>
            </p:cNvSpPr>
            <p:nvPr/>
          </p:nvSpPr>
          <p:spPr bwMode="auto">
            <a:xfrm>
              <a:off x="406400" y="0"/>
              <a:ext cx="321992" cy="321992"/>
            </a:xfrm>
            <a:prstGeom prst="ellipse">
              <a:avLst/>
            </a:prstGeom>
            <a:solidFill>
              <a:srgbClr val="2F2637"/>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24587" name="椭圆 16">
              <a:extLst>
                <a:ext uri="{FF2B5EF4-FFF2-40B4-BE49-F238E27FC236}">
                  <a16:creationId xmlns:a16="http://schemas.microsoft.com/office/drawing/2014/main" id="{91425741-AD01-42DA-BDC0-6313B99D7DF6}"/>
                </a:ext>
              </a:extLst>
            </p:cNvPr>
            <p:cNvSpPr>
              <a:spLocks noChangeArrowheads="1"/>
            </p:cNvSpPr>
            <p:nvPr/>
          </p:nvSpPr>
          <p:spPr bwMode="auto">
            <a:xfrm>
              <a:off x="8128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24588" name="椭圆 17">
              <a:extLst>
                <a:ext uri="{FF2B5EF4-FFF2-40B4-BE49-F238E27FC236}">
                  <a16:creationId xmlns:a16="http://schemas.microsoft.com/office/drawing/2014/main" id="{7D779166-DC03-4C9D-8A8D-F9B6E9DA7F2C}"/>
                </a:ext>
              </a:extLst>
            </p:cNvPr>
            <p:cNvSpPr>
              <a:spLocks noChangeArrowheads="1"/>
            </p:cNvSpPr>
            <p:nvPr/>
          </p:nvSpPr>
          <p:spPr bwMode="auto">
            <a:xfrm>
              <a:off x="12192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grpSp>
      <p:pic>
        <p:nvPicPr>
          <p:cNvPr id="2" name="图片 1">
            <a:extLst>
              <a:ext uri="{FF2B5EF4-FFF2-40B4-BE49-F238E27FC236}">
                <a16:creationId xmlns:a16="http://schemas.microsoft.com/office/drawing/2014/main" id="{A224E229-8F77-4C15-B2DD-593CABDCB326}"/>
              </a:ext>
            </a:extLst>
          </p:cNvPr>
          <p:cNvPicPr>
            <a:picLocks noChangeAspect="1"/>
          </p:cNvPicPr>
          <p:nvPr/>
        </p:nvPicPr>
        <p:blipFill>
          <a:blip r:embed="rId2"/>
          <a:stretch>
            <a:fillRect/>
          </a:stretch>
        </p:blipFill>
        <p:spPr>
          <a:xfrm>
            <a:off x="342900" y="3592733"/>
            <a:ext cx="2150823" cy="1495128"/>
          </a:xfrm>
          <a:prstGeom prst="rect">
            <a:avLst/>
          </a:prstGeom>
        </p:spPr>
      </p:pic>
      <p:pic>
        <p:nvPicPr>
          <p:cNvPr id="3" name="图片 2">
            <a:extLst>
              <a:ext uri="{FF2B5EF4-FFF2-40B4-BE49-F238E27FC236}">
                <a16:creationId xmlns:a16="http://schemas.microsoft.com/office/drawing/2014/main" id="{4EBFDC0F-72BF-42BE-B667-08F874970BB8}"/>
              </a:ext>
            </a:extLst>
          </p:cNvPr>
          <p:cNvPicPr>
            <a:picLocks noChangeAspect="1"/>
          </p:cNvPicPr>
          <p:nvPr/>
        </p:nvPicPr>
        <p:blipFill>
          <a:blip r:embed="rId3"/>
          <a:stretch>
            <a:fillRect/>
          </a:stretch>
        </p:blipFill>
        <p:spPr>
          <a:xfrm>
            <a:off x="2695510" y="3592733"/>
            <a:ext cx="2362015" cy="1481589"/>
          </a:xfrm>
          <a:prstGeom prst="rect">
            <a:avLst/>
          </a:prstGeom>
        </p:spPr>
      </p:pic>
      <p:pic>
        <p:nvPicPr>
          <p:cNvPr id="5" name="图片 4">
            <a:extLst>
              <a:ext uri="{FF2B5EF4-FFF2-40B4-BE49-F238E27FC236}">
                <a16:creationId xmlns:a16="http://schemas.microsoft.com/office/drawing/2014/main" id="{D8B5E96F-3CB9-4470-83D7-EECCABA0CC46}"/>
              </a:ext>
            </a:extLst>
          </p:cNvPr>
          <p:cNvPicPr>
            <a:picLocks noChangeAspect="1"/>
          </p:cNvPicPr>
          <p:nvPr/>
        </p:nvPicPr>
        <p:blipFill>
          <a:blip r:embed="rId4"/>
          <a:stretch>
            <a:fillRect/>
          </a:stretch>
        </p:blipFill>
        <p:spPr>
          <a:xfrm>
            <a:off x="320352" y="5316924"/>
            <a:ext cx="2195917" cy="1488853"/>
          </a:xfrm>
          <a:prstGeom prst="rect">
            <a:avLst/>
          </a:prstGeom>
        </p:spPr>
      </p:pic>
      <p:pic>
        <p:nvPicPr>
          <p:cNvPr id="6" name="图片 5">
            <a:extLst>
              <a:ext uri="{FF2B5EF4-FFF2-40B4-BE49-F238E27FC236}">
                <a16:creationId xmlns:a16="http://schemas.microsoft.com/office/drawing/2014/main" id="{A875B615-9465-4E78-9822-C103435F0901}"/>
              </a:ext>
            </a:extLst>
          </p:cNvPr>
          <p:cNvPicPr>
            <a:picLocks noChangeAspect="1"/>
          </p:cNvPicPr>
          <p:nvPr/>
        </p:nvPicPr>
        <p:blipFill>
          <a:blip r:embed="rId5"/>
          <a:stretch>
            <a:fillRect/>
          </a:stretch>
        </p:blipFill>
        <p:spPr>
          <a:xfrm>
            <a:off x="7794999" y="1412269"/>
            <a:ext cx="3830867" cy="2383421"/>
          </a:xfrm>
          <a:prstGeom prst="rect">
            <a:avLst/>
          </a:prstGeom>
        </p:spPr>
      </p:pic>
      <p:pic>
        <p:nvPicPr>
          <p:cNvPr id="7" name="图片 6">
            <a:extLst>
              <a:ext uri="{FF2B5EF4-FFF2-40B4-BE49-F238E27FC236}">
                <a16:creationId xmlns:a16="http://schemas.microsoft.com/office/drawing/2014/main" id="{F35D4DF8-7A5B-49DB-AB66-FEF647DBEB47}"/>
              </a:ext>
            </a:extLst>
          </p:cNvPr>
          <p:cNvPicPr>
            <a:picLocks noChangeAspect="1"/>
          </p:cNvPicPr>
          <p:nvPr/>
        </p:nvPicPr>
        <p:blipFill>
          <a:blip r:embed="rId6"/>
          <a:stretch>
            <a:fillRect/>
          </a:stretch>
        </p:blipFill>
        <p:spPr>
          <a:xfrm>
            <a:off x="2682875" y="5316924"/>
            <a:ext cx="2362016" cy="1571098"/>
          </a:xfrm>
          <a:prstGeom prst="rect">
            <a:avLst/>
          </a:prstGeom>
        </p:spPr>
      </p:pic>
    </p:spTree>
    <p:extLst>
      <p:ext uri="{BB962C8B-B14F-4D97-AF65-F5344CB8AC3E}">
        <p14:creationId xmlns:p14="http://schemas.microsoft.com/office/powerpoint/2010/main" val="32019026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35844" name="直接连接符 8">
            <a:extLst>
              <a:ext uri="{FF2B5EF4-FFF2-40B4-BE49-F238E27FC236}">
                <a16:creationId xmlns:a16="http://schemas.microsoft.com/office/drawing/2014/main" id="{7C8727F4-C1BA-4AE9-93A3-BE9F83D94B3F}"/>
              </a:ext>
            </a:extLst>
          </p:cNvPr>
          <p:cNvSpPr>
            <a:spLocks noChangeShapeType="1"/>
          </p:cNvSpPr>
          <p:nvPr/>
        </p:nvSpPr>
        <p:spPr bwMode="auto">
          <a:xfrm flipV="1">
            <a:off x="7204075"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5845" name="直接连接符 10">
            <a:extLst>
              <a:ext uri="{FF2B5EF4-FFF2-40B4-BE49-F238E27FC236}">
                <a16:creationId xmlns:a16="http://schemas.microsoft.com/office/drawing/2014/main" id="{E057FE4F-67A3-4283-8C0F-4F68C85D405E}"/>
              </a:ext>
            </a:extLst>
          </p:cNvPr>
          <p:cNvSpPr>
            <a:spLocks noChangeShapeType="1"/>
          </p:cNvSpPr>
          <p:nvPr/>
        </p:nvSpPr>
        <p:spPr bwMode="auto">
          <a:xfrm flipV="1">
            <a:off x="342900"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35864" name="文本框 12">
            <a:extLst>
              <a:ext uri="{FF2B5EF4-FFF2-40B4-BE49-F238E27FC236}">
                <a16:creationId xmlns:a16="http://schemas.microsoft.com/office/drawing/2014/main" id="{9561D600-F4E9-4E67-8B58-C8238C5756F6}"/>
              </a:ext>
            </a:extLst>
          </p:cNvPr>
          <p:cNvSpPr>
            <a:spLocks noChangeArrowheads="1"/>
          </p:cNvSpPr>
          <p:nvPr/>
        </p:nvSpPr>
        <p:spPr bwMode="auto">
          <a:xfrm>
            <a:off x="3839613" y="381934"/>
            <a:ext cx="45127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800" b="1"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sym typeface="Calibri" panose="020F0502020204030204" pitchFamily="34" charset="0"/>
              </a:rPr>
              <a:t>盒马鲜生与超级物种的对比</a:t>
            </a:r>
            <a:endParaRPr kumimoji="0" lang="en-US" altLang="zh-CN" sz="2800" b="0" i="0" u="none" strike="noStrike" kern="1200" cap="none" spc="0" normalizeH="0" baseline="0" noProof="0" dirty="0">
              <a:ln>
                <a:noFill/>
              </a:ln>
              <a:solidFill>
                <a:srgbClr val="262626"/>
              </a:solidFill>
              <a:effectLst/>
              <a:uLnTx/>
              <a:uFillTx/>
              <a:latin typeface="华文宋体" panose="02010600040101010101" pitchFamily="2" charset="-122"/>
              <a:ea typeface="华文宋体" panose="02010600040101010101" pitchFamily="2" charset="-122"/>
              <a:cs typeface="+mn-cs"/>
              <a:sym typeface="华文宋体" panose="02010600040101010101" pitchFamily="2" charset="-122"/>
            </a:endParaRPr>
          </a:p>
        </p:txBody>
      </p:sp>
      <p:grpSp>
        <p:nvGrpSpPr>
          <p:cNvPr id="35865" name="组合 1">
            <a:extLst>
              <a:ext uri="{FF2B5EF4-FFF2-40B4-BE49-F238E27FC236}">
                <a16:creationId xmlns:a16="http://schemas.microsoft.com/office/drawing/2014/main" id="{00896677-6966-4427-8A6C-091088182D56}"/>
              </a:ext>
            </a:extLst>
          </p:cNvPr>
          <p:cNvGrpSpPr>
            <a:grpSpLocks/>
          </p:cNvGrpSpPr>
          <p:nvPr/>
        </p:nvGrpSpPr>
        <p:grpSpPr bwMode="auto">
          <a:xfrm>
            <a:off x="5367338" y="1000125"/>
            <a:ext cx="1468437" cy="307975"/>
            <a:chOff x="0" y="0"/>
            <a:chExt cx="1541192" cy="321992"/>
          </a:xfrm>
        </p:grpSpPr>
        <p:sp>
          <p:nvSpPr>
            <p:cNvPr id="35866" name="椭圆 13">
              <a:extLst>
                <a:ext uri="{FF2B5EF4-FFF2-40B4-BE49-F238E27FC236}">
                  <a16:creationId xmlns:a16="http://schemas.microsoft.com/office/drawing/2014/main" id="{FC7D4E8D-042F-4F34-8751-0A7D164A00F0}"/>
                </a:ext>
              </a:extLst>
            </p:cNvPr>
            <p:cNvSpPr>
              <a:spLocks noChangeArrowheads="1"/>
            </p:cNvSpPr>
            <p:nvPr/>
          </p:nvSpPr>
          <p:spPr bwMode="auto">
            <a:xfrm>
              <a:off x="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宋体" panose="02010600030101010101" pitchFamily="2" charset="-122"/>
              </a:endParaRPr>
            </a:p>
          </p:txBody>
        </p:sp>
        <p:sp>
          <p:nvSpPr>
            <p:cNvPr id="35867" name="椭圆 15">
              <a:extLst>
                <a:ext uri="{FF2B5EF4-FFF2-40B4-BE49-F238E27FC236}">
                  <a16:creationId xmlns:a16="http://schemas.microsoft.com/office/drawing/2014/main" id="{E869EC77-076F-4D07-8DBF-9FF5E75E0336}"/>
                </a:ext>
              </a:extLst>
            </p:cNvPr>
            <p:cNvSpPr>
              <a:spLocks noChangeArrowheads="1"/>
            </p:cNvSpPr>
            <p:nvPr/>
          </p:nvSpPr>
          <p:spPr bwMode="auto">
            <a:xfrm>
              <a:off x="4064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宋体" panose="02010600030101010101" pitchFamily="2" charset="-122"/>
              </a:endParaRPr>
            </a:p>
          </p:txBody>
        </p:sp>
        <p:sp>
          <p:nvSpPr>
            <p:cNvPr id="35868" name="椭圆 16">
              <a:extLst>
                <a:ext uri="{FF2B5EF4-FFF2-40B4-BE49-F238E27FC236}">
                  <a16:creationId xmlns:a16="http://schemas.microsoft.com/office/drawing/2014/main" id="{A4AFE368-B288-4162-8F4A-258D71AE0F89}"/>
                </a:ext>
              </a:extLst>
            </p:cNvPr>
            <p:cNvSpPr>
              <a:spLocks noChangeArrowheads="1"/>
            </p:cNvSpPr>
            <p:nvPr/>
          </p:nvSpPr>
          <p:spPr bwMode="auto">
            <a:xfrm>
              <a:off x="812800" y="0"/>
              <a:ext cx="321992" cy="321992"/>
            </a:xfrm>
            <a:prstGeom prst="ellipse">
              <a:avLst/>
            </a:prstGeom>
            <a:solidFill>
              <a:srgbClr val="2F2637"/>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宋体" panose="02010600030101010101" pitchFamily="2" charset="-122"/>
              </a:endParaRPr>
            </a:p>
          </p:txBody>
        </p:sp>
        <p:sp>
          <p:nvSpPr>
            <p:cNvPr id="35869" name="椭圆 17">
              <a:extLst>
                <a:ext uri="{FF2B5EF4-FFF2-40B4-BE49-F238E27FC236}">
                  <a16:creationId xmlns:a16="http://schemas.microsoft.com/office/drawing/2014/main" id="{87AED17F-7AF3-464A-9049-92DE9FBB8535}"/>
                </a:ext>
              </a:extLst>
            </p:cNvPr>
            <p:cNvSpPr>
              <a:spLocks noChangeArrowheads="1"/>
            </p:cNvSpPr>
            <p:nvPr/>
          </p:nvSpPr>
          <p:spPr bwMode="auto">
            <a:xfrm>
              <a:off x="12192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52" name="矩形: 圆角 51">
            <a:extLst>
              <a:ext uri="{FF2B5EF4-FFF2-40B4-BE49-F238E27FC236}">
                <a16:creationId xmlns:a16="http://schemas.microsoft.com/office/drawing/2014/main" id="{EAC40F4A-5277-4DDD-9282-A8DB40C19E02}"/>
              </a:ext>
            </a:extLst>
          </p:cNvPr>
          <p:cNvSpPr/>
          <p:nvPr/>
        </p:nvSpPr>
        <p:spPr bwMode="auto">
          <a:xfrm>
            <a:off x="478444" y="3915854"/>
            <a:ext cx="11326643" cy="48478"/>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53" name="矩形: 圆角 52">
            <a:extLst>
              <a:ext uri="{FF2B5EF4-FFF2-40B4-BE49-F238E27FC236}">
                <a16:creationId xmlns:a16="http://schemas.microsoft.com/office/drawing/2014/main" id="{1F0D88C6-7B24-4382-BD9B-913BAFBAC891}"/>
              </a:ext>
            </a:extLst>
          </p:cNvPr>
          <p:cNvSpPr/>
          <p:nvPr/>
        </p:nvSpPr>
        <p:spPr bwMode="auto">
          <a:xfrm rot="5400000" flipV="1">
            <a:off x="3594125" y="4077475"/>
            <a:ext cx="5087072" cy="45719"/>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14" name="文本框 13">
            <a:extLst>
              <a:ext uri="{FF2B5EF4-FFF2-40B4-BE49-F238E27FC236}">
                <a16:creationId xmlns:a16="http://schemas.microsoft.com/office/drawing/2014/main" id="{8D90AEA2-86C0-4817-8B63-61D0489F3EE7}"/>
              </a:ext>
            </a:extLst>
          </p:cNvPr>
          <p:cNvSpPr txBox="1"/>
          <p:nvPr/>
        </p:nvSpPr>
        <p:spPr>
          <a:xfrm>
            <a:off x="478444" y="1556798"/>
            <a:ext cx="1210588"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发展战略</a:t>
            </a:r>
          </a:p>
        </p:txBody>
      </p:sp>
      <p:sp>
        <p:nvSpPr>
          <p:cNvPr id="15" name="矩形 14">
            <a:extLst>
              <a:ext uri="{FF2B5EF4-FFF2-40B4-BE49-F238E27FC236}">
                <a16:creationId xmlns:a16="http://schemas.microsoft.com/office/drawing/2014/main" id="{74AFDF54-4374-4674-BA06-8A441D33683F}"/>
              </a:ext>
            </a:extLst>
          </p:cNvPr>
          <p:cNvSpPr/>
          <p:nvPr/>
        </p:nvSpPr>
        <p:spPr>
          <a:xfrm>
            <a:off x="10697091" y="1556798"/>
            <a:ext cx="1210588" cy="400110"/>
          </a:xfrm>
          <a:prstGeom prst="rect">
            <a:avLst/>
          </a:prstGeom>
        </p:spPr>
        <p:txBody>
          <a:bodyPr wrap="none">
            <a:spAutoFit/>
          </a:bodyPr>
          <a:lstStyle/>
          <a:p>
            <a:r>
              <a:rPr lang="zh-CN" altLang="zh-CN" sz="2000" b="1" kern="100" dirty="0">
                <a:latin typeface="微软雅黑" panose="020B0503020204020204" pitchFamily="34" charset="-122"/>
                <a:ea typeface="微软雅黑" panose="020B0503020204020204" pitchFamily="34" charset="-122"/>
                <a:cs typeface="Arial" panose="020B0604020202020204" pitchFamily="34" charset="0"/>
              </a:rPr>
              <a:t>发展策略</a:t>
            </a:r>
            <a:endParaRPr lang="zh-CN" altLang="en-US" sz="2000" b="1" dirty="0">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81412788-B792-436C-A6E3-99391E1B9847}"/>
              </a:ext>
            </a:extLst>
          </p:cNvPr>
          <p:cNvSpPr/>
          <p:nvPr/>
        </p:nvSpPr>
        <p:spPr>
          <a:xfrm>
            <a:off x="478444" y="6272351"/>
            <a:ext cx="1210588" cy="400110"/>
          </a:xfrm>
          <a:prstGeom prst="rect">
            <a:avLst/>
          </a:prstGeom>
        </p:spPr>
        <p:txBody>
          <a:bodyPr wrap="none">
            <a:spAutoFit/>
          </a:bodyPr>
          <a:lstStyle/>
          <a:p>
            <a:r>
              <a:rPr lang="zh-CN" altLang="zh-CN" sz="2000" b="1" kern="100" dirty="0">
                <a:latin typeface="微软雅黑" panose="020B0503020204020204" pitchFamily="34" charset="-122"/>
                <a:ea typeface="微软雅黑" panose="020B0503020204020204" pitchFamily="34" charset="-122"/>
                <a:cs typeface="Arial" panose="020B0604020202020204" pitchFamily="34" charset="0"/>
              </a:rPr>
              <a:t>核心思想</a:t>
            </a:r>
            <a:endParaRPr lang="zh-CN" altLang="en-US" sz="2000" b="1" dirty="0">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03BA40BB-2298-45BE-BF3F-6D30C3F26294}"/>
              </a:ext>
            </a:extLst>
          </p:cNvPr>
          <p:cNvSpPr/>
          <p:nvPr/>
        </p:nvSpPr>
        <p:spPr>
          <a:xfrm>
            <a:off x="10835364" y="6272351"/>
            <a:ext cx="1210588" cy="400110"/>
          </a:xfrm>
          <a:prstGeom prst="rect">
            <a:avLst/>
          </a:prstGeom>
        </p:spPr>
        <p:txBody>
          <a:bodyPr wrap="none">
            <a:spAutoFit/>
          </a:bodyPr>
          <a:lstStyle/>
          <a:p>
            <a:r>
              <a:rPr lang="zh-CN" altLang="zh-CN" sz="2000" b="1" kern="100" dirty="0">
                <a:latin typeface="微软雅黑" panose="020B0503020204020204" pitchFamily="34" charset="-122"/>
                <a:ea typeface="微软雅黑" panose="020B0503020204020204" pitchFamily="34" charset="-122"/>
                <a:cs typeface="Arial" panose="020B0604020202020204" pitchFamily="34" charset="0"/>
              </a:rPr>
              <a:t>发展目标</a:t>
            </a:r>
            <a:endParaRPr lang="zh-CN" altLang="en-US" sz="2000" b="1" dirty="0">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C1604505-4201-4EB2-8205-05127DECB9AF}"/>
              </a:ext>
            </a:extLst>
          </p:cNvPr>
          <p:cNvSpPr/>
          <p:nvPr/>
        </p:nvSpPr>
        <p:spPr>
          <a:xfrm>
            <a:off x="478444" y="3350811"/>
            <a:ext cx="5121915" cy="369332"/>
          </a:xfrm>
          <a:prstGeom prst="rect">
            <a:avLst/>
          </a:prstGeom>
        </p:spPr>
        <p:txBody>
          <a:bodyPr wrap="none">
            <a:spAutoFit/>
          </a:bodyPr>
          <a:lstStyle/>
          <a:p>
            <a:r>
              <a:rPr lang="zh-CN" altLang="zh-CN" kern="100" dirty="0">
                <a:latin typeface="微软雅黑" panose="020B0503020204020204" pitchFamily="34" charset="-122"/>
                <a:ea typeface="微软雅黑" panose="020B0503020204020204" pitchFamily="34" charset="-122"/>
                <a:cs typeface="Arial" panose="020B0604020202020204" pitchFamily="34" charset="0"/>
              </a:rPr>
              <a:t>加速开店，形成竞争优势</a:t>
            </a:r>
            <a:r>
              <a:rPr lang="en-US" altLang="zh-CN" kern="100" dirty="0">
                <a:latin typeface="微软雅黑" panose="020B0503020204020204" pitchFamily="34" charset="-122"/>
                <a:ea typeface="微软雅黑" panose="020B0503020204020204" pitchFamily="34" charset="-122"/>
                <a:cs typeface="Arial" panose="020B0604020202020204" pitchFamily="34" charset="0"/>
              </a:rPr>
              <a:t>        </a:t>
            </a:r>
            <a:r>
              <a:rPr lang="zh-CN" altLang="zh-CN" dirty="0">
                <a:latin typeface="微软雅黑" panose="020B0503020204020204" pitchFamily="34" charset="-122"/>
                <a:ea typeface="微软雅黑" panose="020B0503020204020204" pitchFamily="34" charset="-122"/>
              </a:rPr>
              <a:t>不追求激进的规模</a:t>
            </a:r>
            <a:endParaRPr lang="zh-CN" altLang="en-US" dirty="0">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DB764C7C-E73D-4AF6-AEA2-C2DB2B1DB6F2}"/>
              </a:ext>
            </a:extLst>
          </p:cNvPr>
          <p:cNvSpPr/>
          <p:nvPr/>
        </p:nvSpPr>
        <p:spPr>
          <a:xfrm>
            <a:off x="3451116" y="2554994"/>
            <a:ext cx="2610230" cy="646331"/>
          </a:xfrm>
          <a:prstGeom prst="rect">
            <a:avLst/>
          </a:prstGeom>
        </p:spPr>
        <p:txBody>
          <a:bodyPr wrap="square">
            <a:spAutoFit/>
          </a:bodyPr>
          <a:lstStyle/>
          <a:p>
            <a:r>
              <a:rPr lang="zh-CN" altLang="zh-CN" kern="100" dirty="0">
                <a:latin typeface="微软雅黑" panose="020B0503020204020204" pitchFamily="34" charset="-122"/>
                <a:ea typeface="微软雅黑" panose="020B0503020204020204" pitchFamily="34" charset="-122"/>
                <a:cs typeface="Arial" panose="020B0604020202020204" pitchFamily="34" charset="0"/>
              </a:rPr>
              <a:t>强供应链、强产业链，实现源头到餐桌一体化</a:t>
            </a:r>
            <a:endParaRPr lang="zh-CN" altLang="en-US" dirty="0">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D42774DF-CEB2-495A-BE87-A646F9A86F10}"/>
              </a:ext>
            </a:extLst>
          </p:cNvPr>
          <p:cNvSpPr/>
          <p:nvPr/>
        </p:nvSpPr>
        <p:spPr>
          <a:xfrm>
            <a:off x="557724" y="2554994"/>
            <a:ext cx="2613739" cy="646331"/>
          </a:xfrm>
          <a:prstGeom prst="rect">
            <a:avLst/>
          </a:prstGeom>
        </p:spPr>
        <p:txBody>
          <a:bodyPr wrap="square">
            <a:spAutoFit/>
          </a:bodyPr>
          <a:lstStyle/>
          <a:p>
            <a:r>
              <a:rPr lang="zh-CN" altLang="zh-CN" dirty="0">
                <a:latin typeface="微软雅黑" panose="020B0503020204020204" pitchFamily="34" charset="-122"/>
                <a:ea typeface="微软雅黑" panose="020B0503020204020204" pitchFamily="34" charset="-122"/>
              </a:rPr>
              <a:t>提升消费体验及竞争对手复制门槛</a:t>
            </a:r>
            <a:endParaRPr lang="zh-CN" altLang="en-US" dirty="0">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83850AE0-8D45-4FA5-963E-B93B5FFBB907}"/>
              </a:ext>
            </a:extLst>
          </p:cNvPr>
          <p:cNvSpPr/>
          <p:nvPr/>
        </p:nvSpPr>
        <p:spPr>
          <a:xfrm>
            <a:off x="3000291" y="2893490"/>
            <a:ext cx="551241" cy="523220"/>
          </a:xfrm>
          <a:prstGeom prst="rect">
            <a:avLst/>
          </a:prstGeom>
        </p:spPr>
        <p:txBody>
          <a:bodyPr wrap="none">
            <a:spAutoFit/>
          </a:bodyPr>
          <a:lstStyle/>
          <a:p>
            <a:r>
              <a:rPr lang="en-US" altLang="zh-CN" sz="2800" kern="100" dirty="0">
                <a:latin typeface="Calibri" panose="020F0502020204030204" pitchFamily="34" charset="0"/>
                <a:cs typeface="Arial" panose="020B0604020202020204" pitchFamily="34" charset="0"/>
              </a:rPr>
              <a:t>VS</a:t>
            </a:r>
            <a:endParaRPr lang="zh-CN" altLang="en-US" sz="2800" dirty="0"/>
          </a:p>
        </p:txBody>
      </p:sp>
      <p:sp>
        <p:nvSpPr>
          <p:cNvPr id="22" name="矩形 21">
            <a:extLst>
              <a:ext uri="{FF2B5EF4-FFF2-40B4-BE49-F238E27FC236}">
                <a16:creationId xmlns:a16="http://schemas.microsoft.com/office/drawing/2014/main" id="{5746CA00-71D6-4E37-8CDA-F3370FB82FD6}"/>
              </a:ext>
            </a:extLst>
          </p:cNvPr>
          <p:cNvSpPr/>
          <p:nvPr/>
        </p:nvSpPr>
        <p:spPr>
          <a:xfrm>
            <a:off x="1213070" y="2076922"/>
            <a:ext cx="1107996" cy="369332"/>
          </a:xfrm>
          <a:prstGeom prst="rect">
            <a:avLst/>
          </a:prstGeom>
        </p:spPr>
        <p:txBody>
          <a:bodyPr wrap="none">
            <a:spAutoFit/>
          </a:bodyPr>
          <a:lstStyle/>
          <a:p>
            <a:r>
              <a:rPr lang="zh-CN" altLang="zh-CN" kern="100" dirty="0">
                <a:latin typeface="微软雅黑" panose="020B0503020204020204" pitchFamily="34" charset="-122"/>
                <a:ea typeface="微软雅黑" panose="020B0503020204020204" pitchFamily="34" charset="-122"/>
                <a:cs typeface="Arial" panose="020B0604020202020204" pitchFamily="34" charset="0"/>
              </a:rPr>
              <a:t>盒马鲜生</a:t>
            </a:r>
            <a:endParaRPr lang="zh-CN" altLang="en-US" dirty="0">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40DC70FA-3FCE-469C-A3BA-A54D34B251AE}"/>
              </a:ext>
            </a:extLst>
          </p:cNvPr>
          <p:cNvSpPr/>
          <p:nvPr/>
        </p:nvSpPr>
        <p:spPr>
          <a:xfrm>
            <a:off x="3914854" y="2060257"/>
            <a:ext cx="1107996" cy="369332"/>
          </a:xfrm>
          <a:prstGeom prst="rect">
            <a:avLst/>
          </a:prstGeom>
        </p:spPr>
        <p:txBody>
          <a:bodyPr wrap="none">
            <a:spAutoFit/>
          </a:bodyPr>
          <a:lstStyle/>
          <a:p>
            <a:r>
              <a:rPr lang="zh-CN" altLang="zh-CN" kern="100" dirty="0">
                <a:latin typeface="微软雅黑" panose="020B0503020204020204" pitchFamily="34" charset="-122"/>
                <a:ea typeface="微软雅黑" panose="020B0503020204020204" pitchFamily="34" charset="-122"/>
                <a:cs typeface="Arial" panose="020B0604020202020204" pitchFamily="34" charset="0"/>
              </a:rPr>
              <a:t>超级物种</a:t>
            </a:r>
            <a:endParaRPr lang="zh-CN" altLang="en-US" dirty="0">
              <a:latin typeface="微软雅黑" panose="020B0503020204020204" pitchFamily="34" charset="-122"/>
              <a:ea typeface="微软雅黑" panose="020B0503020204020204" pitchFamily="34" charset="-122"/>
            </a:endParaRPr>
          </a:p>
        </p:txBody>
      </p:sp>
      <p:sp>
        <p:nvSpPr>
          <p:cNvPr id="62" name="矩形 61">
            <a:extLst>
              <a:ext uri="{FF2B5EF4-FFF2-40B4-BE49-F238E27FC236}">
                <a16:creationId xmlns:a16="http://schemas.microsoft.com/office/drawing/2014/main" id="{03E8214F-A27B-4ED4-B15F-6FCE25DAB38A}"/>
              </a:ext>
            </a:extLst>
          </p:cNvPr>
          <p:cNvSpPr/>
          <p:nvPr/>
        </p:nvSpPr>
        <p:spPr>
          <a:xfrm>
            <a:off x="7025584" y="2076922"/>
            <a:ext cx="1107996" cy="369332"/>
          </a:xfrm>
          <a:prstGeom prst="rect">
            <a:avLst/>
          </a:prstGeom>
        </p:spPr>
        <p:txBody>
          <a:bodyPr wrap="none">
            <a:spAutoFit/>
          </a:bodyPr>
          <a:lstStyle/>
          <a:p>
            <a:r>
              <a:rPr lang="zh-CN" altLang="zh-CN" kern="100" dirty="0">
                <a:latin typeface="微软雅黑" panose="020B0503020204020204" pitchFamily="34" charset="-122"/>
                <a:ea typeface="微软雅黑" panose="020B0503020204020204" pitchFamily="34" charset="-122"/>
                <a:cs typeface="Arial" panose="020B0604020202020204" pitchFamily="34" charset="0"/>
              </a:rPr>
              <a:t>盒马鲜生</a:t>
            </a:r>
            <a:endParaRPr lang="zh-CN" altLang="en-US" dirty="0">
              <a:latin typeface="微软雅黑" panose="020B0503020204020204" pitchFamily="34" charset="-122"/>
              <a:ea typeface="微软雅黑" panose="020B0503020204020204" pitchFamily="34" charset="-122"/>
            </a:endParaRPr>
          </a:p>
        </p:txBody>
      </p:sp>
      <p:sp>
        <p:nvSpPr>
          <p:cNvPr id="63" name="矩形 62">
            <a:extLst>
              <a:ext uri="{FF2B5EF4-FFF2-40B4-BE49-F238E27FC236}">
                <a16:creationId xmlns:a16="http://schemas.microsoft.com/office/drawing/2014/main" id="{DE507842-F774-4940-92A0-365C9BF2026F}"/>
              </a:ext>
            </a:extLst>
          </p:cNvPr>
          <p:cNvSpPr/>
          <p:nvPr/>
        </p:nvSpPr>
        <p:spPr>
          <a:xfrm>
            <a:off x="9727368" y="2060257"/>
            <a:ext cx="1107996" cy="369332"/>
          </a:xfrm>
          <a:prstGeom prst="rect">
            <a:avLst/>
          </a:prstGeom>
        </p:spPr>
        <p:txBody>
          <a:bodyPr wrap="none">
            <a:spAutoFit/>
          </a:bodyPr>
          <a:lstStyle/>
          <a:p>
            <a:r>
              <a:rPr lang="zh-CN" altLang="zh-CN" kern="100" dirty="0">
                <a:latin typeface="微软雅黑" panose="020B0503020204020204" pitchFamily="34" charset="-122"/>
                <a:ea typeface="微软雅黑" panose="020B0503020204020204" pitchFamily="34" charset="-122"/>
                <a:cs typeface="Arial" panose="020B0604020202020204" pitchFamily="34" charset="0"/>
              </a:rPr>
              <a:t>超级物种</a:t>
            </a:r>
            <a:endParaRPr lang="zh-CN" altLang="en-US" dirty="0">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97F7DA13-2E7F-4F80-BCA4-555DD39BD471}"/>
              </a:ext>
            </a:extLst>
          </p:cNvPr>
          <p:cNvSpPr/>
          <p:nvPr/>
        </p:nvSpPr>
        <p:spPr>
          <a:xfrm>
            <a:off x="7025584" y="2426578"/>
            <a:ext cx="6096000" cy="1477328"/>
          </a:xfrm>
          <a:prstGeom prst="rect">
            <a:avLst/>
          </a:prstGeom>
        </p:spPr>
        <p:txBody>
          <a:bodyPr>
            <a:spAutoFit/>
          </a:bodyPr>
          <a:lstStyle/>
          <a:p>
            <a:pPr algn="just">
              <a:spcAft>
                <a:spcPts val="0"/>
              </a:spcAft>
            </a:pPr>
            <a:r>
              <a:rPr lang="zh-CN" altLang="zh-CN" kern="100" dirty="0">
                <a:latin typeface="微软雅黑" panose="020B0503020204020204" pitchFamily="34" charset="-122"/>
                <a:ea typeface="微软雅黑" panose="020B0503020204020204" pitchFamily="34" charset="-122"/>
                <a:cs typeface="Arial" panose="020B0604020202020204" pitchFamily="34" charset="0"/>
              </a:rPr>
              <a:t>商业逻辑</a:t>
            </a:r>
          </a:p>
          <a:p>
            <a:pPr algn="just">
              <a:spcAft>
                <a:spcPts val="0"/>
              </a:spcAft>
            </a:pPr>
            <a:r>
              <a:rPr lang="zh-CN" altLang="zh-CN" kern="100" dirty="0">
                <a:latin typeface="微软雅黑" panose="020B0503020204020204" pitchFamily="34" charset="-122"/>
                <a:ea typeface="微软雅黑" panose="020B0503020204020204" pitchFamily="34" charset="-122"/>
                <a:cs typeface="Arial" panose="020B0604020202020204" pitchFamily="34" charset="0"/>
              </a:rPr>
              <a:t>零售价值观</a:t>
            </a:r>
          </a:p>
          <a:p>
            <a:pPr algn="just">
              <a:spcAft>
                <a:spcPts val="0"/>
              </a:spcAft>
            </a:pPr>
            <a:r>
              <a:rPr lang="zh-CN" altLang="zh-CN" kern="100" dirty="0">
                <a:latin typeface="微软雅黑" panose="020B0503020204020204" pitchFamily="34" charset="-122"/>
                <a:ea typeface="微软雅黑" panose="020B0503020204020204" pitchFamily="34" charset="-122"/>
                <a:cs typeface="Arial" panose="020B0604020202020204" pitchFamily="34" charset="0"/>
              </a:rPr>
              <a:t>商品结构</a:t>
            </a:r>
          </a:p>
          <a:p>
            <a:pPr algn="just">
              <a:spcAft>
                <a:spcPts val="0"/>
              </a:spcAft>
            </a:pPr>
            <a:r>
              <a:rPr lang="zh-CN" altLang="zh-CN" kern="100" dirty="0">
                <a:latin typeface="微软雅黑" panose="020B0503020204020204" pitchFamily="34" charset="-122"/>
                <a:ea typeface="微软雅黑" panose="020B0503020204020204" pitchFamily="34" charset="-122"/>
                <a:cs typeface="Arial" panose="020B0604020202020204" pitchFamily="34" charset="0"/>
              </a:rPr>
              <a:t>店仓结构</a:t>
            </a:r>
            <a:endParaRPr lang="zh-CN" altLang="en-US" kern="100" dirty="0">
              <a:latin typeface="微软雅黑" panose="020B0503020204020204" pitchFamily="34" charset="-122"/>
              <a:ea typeface="微软雅黑" panose="020B0503020204020204" pitchFamily="34" charset="-122"/>
              <a:cs typeface="Arial" panose="020B0604020202020204" pitchFamily="34" charset="0"/>
            </a:endParaRPr>
          </a:p>
          <a:p>
            <a:pPr algn="just">
              <a:spcAft>
                <a:spcPts val="0"/>
              </a:spcAft>
            </a:pPr>
            <a:r>
              <a:rPr lang="zh-CN" altLang="zh-CN" kern="100" dirty="0">
                <a:latin typeface="微软雅黑" panose="020B0503020204020204" pitchFamily="34" charset="-122"/>
                <a:ea typeface="微软雅黑" panose="020B0503020204020204" pitchFamily="34" charset="-122"/>
                <a:cs typeface="Arial" panose="020B0604020202020204" pitchFamily="34" charset="0"/>
              </a:rPr>
              <a:t>终端配送</a:t>
            </a:r>
          </a:p>
        </p:txBody>
      </p:sp>
      <p:sp>
        <p:nvSpPr>
          <p:cNvPr id="26" name="矩形 25">
            <a:extLst>
              <a:ext uri="{FF2B5EF4-FFF2-40B4-BE49-F238E27FC236}">
                <a16:creationId xmlns:a16="http://schemas.microsoft.com/office/drawing/2014/main" id="{B8E269AE-0E95-413A-99E1-030729065968}"/>
              </a:ext>
            </a:extLst>
          </p:cNvPr>
          <p:cNvSpPr/>
          <p:nvPr/>
        </p:nvSpPr>
        <p:spPr>
          <a:xfrm>
            <a:off x="9727368" y="2682453"/>
            <a:ext cx="6096000" cy="923330"/>
          </a:xfrm>
          <a:prstGeom prst="rect">
            <a:avLst/>
          </a:prstGeom>
        </p:spPr>
        <p:txBody>
          <a:bodyPr>
            <a:spAutoFit/>
          </a:bodyPr>
          <a:lstStyle/>
          <a:p>
            <a:pPr algn="just">
              <a:spcAft>
                <a:spcPts val="0"/>
              </a:spcAft>
            </a:pPr>
            <a:r>
              <a:rPr lang="zh-CN" altLang="zh-CN" kern="100" dirty="0">
                <a:latin typeface="微软雅黑" panose="020B0503020204020204" pitchFamily="34" charset="-122"/>
                <a:ea typeface="微软雅黑" panose="020B0503020204020204" pitchFamily="34" charset="-122"/>
                <a:cs typeface="Arial" panose="020B0604020202020204" pitchFamily="34" charset="0"/>
              </a:rPr>
              <a:t>供应链延伸</a:t>
            </a:r>
          </a:p>
          <a:p>
            <a:pPr algn="just">
              <a:spcAft>
                <a:spcPts val="0"/>
              </a:spcAft>
            </a:pPr>
            <a:r>
              <a:rPr lang="zh-CN" altLang="zh-CN" kern="100" dirty="0">
                <a:latin typeface="微软雅黑" panose="020B0503020204020204" pitchFamily="34" charset="-122"/>
                <a:ea typeface="微软雅黑" panose="020B0503020204020204" pitchFamily="34" charset="-122"/>
                <a:cs typeface="Arial" panose="020B0604020202020204" pitchFamily="34" charset="0"/>
              </a:rPr>
              <a:t>效率提高</a:t>
            </a:r>
          </a:p>
          <a:p>
            <a:pPr algn="just">
              <a:spcAft>
                <a:spcPts val="0"/>
              </a:spcAft>
            </a:pPr>
            <a:r>
              <a:rPr lang="zh-CN" altLang="zh-CN" kern="100" dirty="0">
                <a:latin typeface="微软雅黑" panose="020B0503020204020204" pitchFamily="34" charset="-122"/>
                <a:ea typeface="微软雅黑" panose="020B0503020204020204" pitchFamily="34" charset="-122"/>
                <a:cs typeface="Arial" panose="020B0604020202020204" pitchFamily="34" charset="0"/>
              </a:rPr>
              <a:t>服务转型</a:t>
            </a:r>
          </a:p>
        </p:txBody>
      </p:sp>
      <p:sp>
        <p:nvSpPr>
          <p:cNvPr id="67" name="矩形 66">
            <a:extLst>
              <a:ext uri="{FF2B5EF4-FFF2-40B4-BE49-F238E27FC236}">
                <a16:creationId xmlns:a16="http://schemas.microsoft.com/office/drawing/2014/main" id="{1244479F-AC55-410F-B6F3-53CF3C3F87E2}"/>
              </a:ext>
            </a:extLst>
          </p:cNvPr>
          <p:cNvSpPr/>
          <p:nvPr/>
        </p:nvSpPr>
        <p:spPr>
          <a:xfrm>
            <a:off x="8805924" y="2871625"/>
            <a:ext cx="551241" cy="523220"/>
          </a:xfrm>
          <a:prstGeom prst="rect">
            <a:avLst/>
          </a:prstGeom>
        </p:spPr>
        <p:txBody>
          <a:bodyPr wrap="none">
            <a:spAutoFit/>
          </a:bodyPr>
          <a:lstStyle/>
          <a:p>
            <a:r>
              <a:rPr lang="en-US" altLang="zh-CN" sz="2800" kern="100" dirty="0">
                <a:latin typeface="Calibri" panose="020F0502020204030204" pitchFamily="34" charset="0"/>
                <a:cs typeface="Arial" panose="020B0604020202020204" pitchFamily="34" charset="0"/>
              </a:rPr>
              <a:t>VS</a:t>
            </a:r>
            <a:endParaRPr lang="zh-CN" altLang="en-US" sz="2800" dirty="0"/>
          </a:p>
        </p:txBody>
      </p:sp>
      <p:sp>
        <p:nvSpPr>
          <p:cNvPr id="68" name="矩形 67">
            <a:extLst>
              <a:ext uri="{FF2B5EF4-FFF2-40B4-BE49-F238E27FC236}">
                <a16:creationId xmlns:a16="http://schemas.microsoft.com/office/drawing/2014/main" id="{88F44910-4644-4795-B528-80B0AA1D5447}"/>
              </a:ext>
            </a:extLst>
          </p:cNvPr>
          <p:cNvSpPr/>
          <p:nvPr/>
        </p:nvSpPr>
        <p:spPr>
          <a:xfrm>
            <a:off x="1213070" y="4402950"/>
            <a:ext cx="1107996" cy="369332"/>
          </a:xfrm>
          <a:prstGeom prst="rect">
            <a:avLst/>
          </a:prstGeom>
        </p:spPr>
        <p:txBody>
          <a:bodyPr wrap="none">
            <a:spAutoFit/>
          </a:bodyPr>
          <a:lstStyle/>
          <a:p>
            <a:r>
              <a:rPr lang="zh-CN" altLang="zh-CN" kern="100" dirty="0">
                <a:latin typeface="微软雅黑" panose="020B0503020204020204" pitchFamily="34" charset="-122"/>
                <a:ea typeface="微软雅黑" panose="020B0503020204020204" pitchFamily="34" charset="-122"/>
                <a:cs typeface="Arial" panose="020B0604020202020204" pitchFamily="34" charset="0"/>
              </a:rPr>
              <a:t>盒马鲜生</a:t>
            </a:r>
            <a:endParaRPr lang="zh-CN" altLang="en-US" dirty="0">
              <a:latin typeface="微软雅黑" panose="020B0503020204020204" pitchFamily="34" charset="-122"/>
              <a:ea typeface="微软雅黑" panose="020B0503020204020204" pitchFamily="34" charset="-122"/>
            </a:endParaRPr>
          </a:p>
        </p:txBody>
      </p:sp>
      <p:sp>
        <p:nvSpPr>
          <p:cNvPr id="69" name="矩形 68">
            <a:extLst>
              <a:ext uri="{FF2B5EF4-FFF2-40B4-BE49-F238E27FC236}">
                <a16:creationId xmlns:a16="http://schemas.microsoft.com/office/drawing/2014/main" id="{10232260-74D6-4EB3-B68D-4911EDB808DB}"/>
              </a:ext>
            </a:extLst>
          </p:cNvPr>
          <p:cNvSpPr/>
          <p:nvPr/>
        </p:nvSpPr>
        <p:spPr>
          <a:xfrm>
            <a:off x="3914854" y="4386285"/>
            <a:ext cx="1107996" cy="369332"/>
          </a:xfrm>
          <a:prstGeom prst="rect">
            <a:avLst/>
          </a:prstGeom>
        </p:spPr>
        <p:txBody>
          <a:bodyPr wrap="none">
            <a:spAutoFit/>
          </a:bodyPr>
          <a:lstStyle/>
          <a:p>
            <a:r>
              <a:rPr lang="zh-CN" altLang="zh-CN" kern="100" dirty="0">
                <a:latin typeface="微软雅黑" panose="020B0503020204020204" pitchFamily="34" charset="-122"/>
                <a:ea typeface="微软雅黑" panose="020B0503020204020204" pitchFamily="34" charset="-122"/>
                <a:cs typeface="Arial" panose="020B0604020202020204" pitchFamily="34" charset="0"/>
              </a:rPr>
              <a:t>超级物种</a:t>
            </a:r>
            <a:endParaRPr lang="zh-CN" altLang="en-US" dirty="0">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0A466583-C070-475A-8DEB-1F3362021E31}"/>
              </a:ext>
            </a:extLst>
          </p:cNvPr>
          <p:cNvSpPr/>
          <p:nvPr/>
        </p:nvSpPr>
        <p:spPr>
          <a:xfrm>
            <a:off x="586379" y="5220212"/>
            <a:ext cx="6096000" cy="923330"/>
          </a:xfrm>
          <a:prstGeom prst="rect">
            <a:avLst/>
          </a:prstGeom>
        </p:spPr>
        <p:txBody>
          <a:bodyPr>
            <a:spAutoFit/>
          </a:bodyPr>
          <a:lstStyle/>
          <a:p>
            <a:pPr algn="just">
              <a:spcAft>
                <a:spcPts val="0"/>
              </a:spcAft>
            </a:pPr>
            <a:r>
              <a:rPr lang="zh-CN" altLang="zh-CN" kern="100" dirty="0">
                <a:latin typeface="微软雅黑" panose="020B0503020204020204" pitchFamily="34" charset="-122"/>
                <a:ea typeface="微软雅黑" panose="020B0503020204020204" pitchFamily="34" charset="-122"/>
                <a:cs typeface="Arial" panose="020B0604020202020204" pitchFamily="34" charset="0"/>
              </a:rPr>
              <a:t>时间是最大的成本</a:t>
            </a:r>
          </a:p>
          <a:p>
            <a:pPr algn="just">
              <a:spcAft>
                <a:spcPts val="0"/>
              </a:spcAft>
            </a:pPr>
            <a:r>
              <a:rPr lang="zh-CN" altLang="zh-CN" kern="100" dirty="0">
                <a:latin typeface="微软雅黑" panose="020B0503020204020204" pitchFamily="34" charset="-122"/>
                <a:ea typeface="微软雅黑" panose="020B0503020204020204" pitchFamily="34" charset="-122"/>
                <a:cs typeface="Arial" panose="020B0604020202020204" pitchFamily="34" charset="0"/>
              </a:rPr>
              <a:t>互联网思维在纠错</a:t>
            </a:r>
            <a:endParaRPr lang="en-US" altLang="zh-CN" kern="100" dirty="0">
              <a:latin typeface="微软雅黑" panose="020B0503020204020204" pitchFamily="34" charset="-122"/>
              <a:ea typeface="微软雅黑" panose="020B0503020204020204" pitchFamily="34" charset="-122"/>
              <a:cs typeface="Arial" panose="020B0604020202020204" pitchFamily="34" charset="0"/>
            </a:endParaRPr>
          </a:p>
          <a:p>
            <a:pPr algn="just">
              <a:spcAft>
                <a:spcPts val="0"/>
              </a:spcAft>
            </a:pPr>
            <a:r>
              <a:rPr lang="zh-CN" altLang="zh-CN" kern="100" dirty="0">
                <a:latin typeface="微软雅黑" panose="020B0503020204020204" pitchFamily="34" charset="-122"/>
                <a:ea typeface="微软雅黑" panose="020B0503020204020204" pitchFamily="34" charset="-122"/>
                <a:cs typeface="Arial" panose="020B0604020202020204" pitchFamily="34" charset="0"/>
              </a:rPr>
              <a:t>中迭代成长</a:t>
            </a:r>
          </a:p>
        </p:txBody>
      </p:sp>
      <p:sp>
        <p:nvSpPr>
          <p:cNvPr id="71" name="矩形 70">
            <a:extLst>
              <a:ext uri="{FF2B5EF4-FFF2-40B4-BE49-F238E27FC236}">
                <a16:creationId xmlns:a16="http://schemas.microsoft.com/office/drawing/2014/main" id="{3318A123-3C44-410D-8E82-53A78E5498C8}"/>
              </a:ext>
            </a:extLst>
          </p:cNvPr>
          <p:cNvSpPr/>
          <p:nvPr/>
        </p:nvSpPr>
        <p:spPr>
          <a:xfrm>
            <a:off x="2979922" y="5351263"/>
            <a:ext cx="551241" cy="523220"/>
          </a:xfrm>
          <a:prstGeom prst="rect">
            <a:avLst/>
          </a:prstGeom>
        </p:spPr>
        <p:txBody>
          <a:bodyPr wrap="none">
            <a:spAutoFit/>
          </a:bodyPr>
          <a:lstStyle/>
          <a:p>
            <a:r>
              <a:rPr lang="en-US" altLang="zh-CN" sz="2800" kern="100" dirty="0">
                <a:latin typeface="Calibri" panose="020F0502020204030204" pitchFamily="34" charset="0"/>
                <a:cs typeface="Arial" panose="020B0604020202020204" pitchFamily="34" charset="0"/>
              </a:rPr>
              <a:t>VS</a:t>
            </a:r>
            <a:endParaRPr lang="zh-CN" altLang="en-US" sz="2800" dirty="0"/>
          </a:p>
        </p:txBody>
      </p:sp>
      <p:sp>
        <p:nvSpPr>
          <p:cNvPr id="28" name="矩形 27">
            <a:extLst>
              <a:ext uri="{FF2B5EF4-FFF2-40B4-BE49-F238E27FC236}">
                <a16:creationId xmlns:a16="http://schemas.microsoft.com/office/drawing/2014/main" id="{E1D03167-3E17-412A-9F9D-ACA0AD6D82F0}"/>
              </a:ext>
            </a:extLst>
          </p:cNvPr>
          <p:cNvSpPr/>
          <p:nvPr/>
        </p:nvSpPr>
        <p:spPr>
          <a:xfrm>
            <a:off x="3561289" y="5351263"/>
            <a:ext cx="6096000" cy="646331"/>
          </a:xfrm>
          <a:prstGeom prst="rect">
            <a:avLst/>
          </a:prstGeom>
        </p:spPr>
        <p:txBody>
          <a:bodyPr>
            <a:spAutoFit/>
          </a:bodyPr>
          <a:lstStyle/>
          <a:p>
            <a:pPr algn="just">
              <a:spcAft>
                <a:spcPts val="0"/>
              </a:spcAft>
            </a:pPr>
            <a:r>
              <a:rPr lang="zh-CN" altLang="zh-CN" kern="100" dirty="0">
                <a:latin typeface="微软雅黑" panose="020B0503020204020204" pitchFamily="34" charset="-122"/>
                <a:ea typeface="微软雅黑" panose="020B0503020204020204" pitchFamily="34" charset="-122"/>
                <a:cs typeface="Arial" panose="020B0604020202020204" pitchFamily="34" charset="0"/>
              </a:rPr>
              <a:t>零售的本质顾客和商品</a:t>
            </a:r>
          </a:p>
          <a:p>
            <a:pPr algn="just">
              <a:spcAft>
                <a:spcPts val="0"/>
              </a:spcAft>
            </a:pPr>
            <a:r>
              <a:rPr lang="zh-CN" altLang="zh-CN" kern="100" dirty="0">
                <a:latin typeface="微软雅黑" panose="020B0503020204020204" pitchFamily="34" charset="-122"/>
                <a:ea typeface="微软雅黑" panose="020B0503020204020204" pitchFamily="34" charset="-122"/>
                <a:cs typeface="Arial" panose="020B0604020202020204" pitchFamily="34" charset="0"/>
              </a:rPr>
              <a:t>竞争的本质效率和成本</a:t>
            </a:r>
          </a:p>
        </p:txBody>
      </p:sp>
      <p:sp>
        <p:nvSpPr>
          <p:cNvPr id="73" name="矩形 72">
            <a:extLst>
              <a:ext uri="{FF2B5EF4-FFF2-40B4-BE49-F238E27FC236}">
                <a16:creationId xmlns:a16="http://schemas.microsoft.com/office/drawing/2014/main" id="{41583FBD-2A93-4A8F-A80A-FA225E3D961F}"/>
              </a:ext>
            </a:extLst>
          </p:cNvPr>
          <p:cNvSpPr/>
          <p:nvPr/>
        </p:nvSpPr>
        <p:spPr>
          <a:xfrm>
            <a:off x="7093886" y="4402950"/>
            <a:ext cx="1107996" cy="369332"/>
          </a:xfrm>
          <a:prstGeom prst="rect">
            <a:avLst/>
          </a:prstGeom>
        </p:spPr>
        <p:txBody>
          <a:bodyPr wrap="none">
            <a:spAutoFit/>
          </a:bodyPr>
          <a:lstStyle/>
          <a:p>
            <a:r>
              <a:rPr lang="zh-CN" altLang="zh-CN" kern="100" dirty="0">
                <a:latin typeface="微软雅黑" panose="020B0503020204020204" pitchFamily="34" charset="-122"/>
                <a:ea typeface="微软雅黑" panose="020B0503020204020204" pitchFamily="34" charset="-122"/>
                <a:cs typeface="Arial" panose="020B0604020202020204" pitchFamily="34" charset="0"/>
              </a:rPr>
              <a:t>盒马鲜生</a:t>
            </a:r>
            <a:endParaRPr lang="zh-CN" altLang="en-US" dirty="0">
              <a:latin typeface="微软雅黑" panose="020B0503020204020204" pitchFamily="34" charset="-122"/>
              <a:ea typeface="微软雅黑" panose="020B0503020204020204" pitchFamily="34" charset="-122"/>
            </a:endParaRPr>
          </a:p>
        </p:txBody>
      </p:sp>
      <p:sp>
        <p:nvSpPr>
          <p:cNvPr id="74" name="矩形 73">
            <a:extLst>
              <a:ext uri="{FF2B5EF4-FFF2-40B4-BE49-F238E27FC236}">
                <a16:creationId xmlns:a16="http://schemas.microsoft.com/office/drawing/2014/main" id="{E198EA6D-494C-40E7-8B52-BC7485EB27FA}"/>
              </a:ext>
            </a:extLst>
          </p:cNvPr>
          <p:cNvSpPr/>
          <p:nvPr/>
        </p:nvSpPr>
        <p:spPr>
          <a:xfrm>
            <a:off x="9795670" y="4386285"/>
            <a:ext cx="1107996" cy="369332"/>
          </a:xfrm>
          <a:prstGeom prst="rect">
            <a:avLst/>
          </a:prstGeom>
        </p:spPr>
        <p:txBody>
          <a:bodyPr wrap="none">
            <a:spAutoFit/>
          </a:bodyPr>
          <a:lstStyle/>
          <a:p>
            <a:r>
              <a:rPr lang="zh-CN" altLang="zh-CN" kern="100" dirty="0">
                <a:latin typeface="微软雅黑" panose="020B0503020204020204" pitchFamily="34" charset="-122"/>
                <a:ea typeface="微软雅黑" panose="020B0503020204020204" pitchFamily="34" charset="-122"/>
                <a:cs typeface="Arial" panose="020B0604020202020204" pitchFamily="34" charset="0"/>
              </a:rPr>
              <a:t>超级物种</a:t>
            </a:r>
            <a:endParaRPr lang="zh-CN" altLang="en-US" dirty="0">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id="{67137C44-005F-4964-91AD-92258FEF9D44}"/>
              </a:ext>
            </a:extLst>
          </p:cNvPr>
          <p:cNvSpPr/>
          <p:nvPr/>
        </p:nvSpPr>
        <p:spPr>
          <a:xfrm>
            <a:off x="6735834" y="5468811"/>
            <a:ext cx="1800493" cy="369332"/>
          </a:xfrm>
          <a:prstGeom prst="rect">
            <a:avLst/>
          </a:prstGeom>
        </p:spPr>
        <p:txBody>
          <a:bodyPr wrap="none">
            <a:spAutoFit/>
          </a:bodyPr>
          <a:lstStyle/>
          <a:p>
            <a:r>
              <a:rPr lang="zh-CN" altLang="zh-CN" kern="100" dirty="0">
                <a:latin typeface="微软雅黑" panose="020B0503020204020204" pitchFamily="34" charset="-122"/>
                <a:ea typeface="微软雅黑" panose="020B0503020204020204" pitchFamily="34" charset="-122"/>
                <a:cs typeface="Arial" panose="020B0604020202020204" pitchFamily="34" charset="0"/>
              </a:rPr>
              <a:t>一线城市全覆盖</a:t>
            </a:r>
            <a:endParaRPr lang="zh-CN" altLang="en-US" dirty="0">
              <a:latin typeface="微软雅黑" panose="020B0503020204020204" pitchFamily="34" charset="-122"/>
              <a:ea typeface="微软雅黑" panose="020B0503020204020204" pitchFamily="34" charset="-122"/>
            </a:endParaRPr>
          </a:p>
        </p:txBody>
      </p:sp>
      <p:sp>
        <p:nvSpPr>
          <p:cNvPr id="76" name="矩形 75">
            <a:extLst>
              <a:ext uri="{FF2B5EF4-FFF2-40B4-BE49-F238E27FC236}">
                <a16:creationId xmlns:a16="http://schemas.microsoft.com/office/drawing/2014/main" id="{BA9AF55F-68F7-4CD5-B7B2-2015B429B9B3}"/>
              </a:ext>
            </a:extLst>
          </p:cNvPr>
          <p:cNvSpPr/>
          <p:nvPr/>
        </p:nvSpPr>
        <p:spPr>
          <a:xfrm>
            <a:off x="8804347" y="5292690"/>
            <a:ext cx="551241" cy="523220"/>
          </a:xfrm>
          <a:prstGeom prst="rect">
            <a:avLst/>
          </a:prstGeom>
        </p:spPr>
        <p:txBody>
          <a:bodyPr wrap="none">
            <a:spAutoFit/>
          </a:bodyPr>
          <a:lstStyle/>
          <a:p>
            <a:r>
              <a:rPr lang="en-US" altLang="zh-CN" sz="2800" kern="100" dirty="0">
                <a:latin typeface="Calibri" panose="020F0502020204030204" pitchFamily="34" charset="0"/>
                <a:cs typeface="Arial" panose="020B0604020202020204" pitchFamily="34" charset="0"/>
              </a:rPr>
              <a:t>VS</a:t>
            </a:r>
            <a:endParaRPr lang="zh-CN" altLang="en-US" sz="2800" dirty="0"/>
          </a:p>
        </p:txBody>
      </p:sp>
      <p:sp>
        <p:nvSpPr>
          <p:cNvPr id="30" name="矩形 29">
            <a:extLst>
              <a:ext uri="{FF2B5EF4-FFF2-40B4-BE49-F238E27FC236}">
                <a16:creationId xmlns:a16="http://schemas.microsoft.com/office/drawing/2014/main" id="{F9D57B42-4886-4060-A433-193D75EEDDAD}"/>
              </a:ext>
            </a:extLst>
          </p:cNvPr>
          <p:cNvSpPr/>
          <p:nvPr/>
        </p:nvSpPr>
        <p:spPr>
          <a:xfrm>
            <a:off x="9817258" y="5302958"/>
            <a:ext cx="1660298" cy="646331"/>
          </a:xfrm>
          <a:prstGeom prst="rect">
            <a:avLst/>
          </a:prstGeom>
        </p:spPr>
        <p:txBody>
          <a:bodyPr wrap="square">
            <a:spAutoFit/>
          </a:bodyPr>
          <a:lstStyle/>
          <a:p>
            <a:r>
              <a:rPr lang="zh-CN" altLang="zh-CN" kern="100" dirty="0">
                <a:latin typeface="微软雅黑" panose="020B0503020204020204" pitchFamily="34" charset="-122"/>
                <a:ea typeface="微软雅黑" panose="020B0503020204020204" pitchFamily="34" charset="-122"/>
                <a:cs typeface="Arial" panose="020B0604020202020204" pitchFamily="34" charset="0"/>
              </a:rPr>
              <a:t>一二线城市</a:t>
            </a:r>
            <a:r>
              <a:rPr lang="en-US" altLang="zh-CN" kern="100" dirty="0">
                <a:latin typeface="微软雅黑" panose="020B0503020204020204" pitchFamily="34" charset="-122"/>
                <a:ea typeface="微软雅黑" panose="020B0503020204020204" pitchFamily="34" charset="-122"/>
                <a:cs typeface="Arial" panose="020B0604020202020204" pitchFamily="34" charset="0"/>
              </a:rPr>
              <a:t>CBD</a:t>
            </a:r>
            <a:r>
              <a:rPr lang="zh-CN" altLang="zh-CN" kern="100" dirty="0">
                <a:latin typeface="微软雅黑" panose="020B0503020204020204" pitchFamily="34" charset="-122"/>
                <a:ea typeface="微软雅黑" panose="020B0503020204020204" pitchFamily="34" charset="-122"/>
                <a:cs typeface="Arial" panose="020B0604020202020204" pitchFamily="34" charset="0"/>
              </a:rPr>
              <a:t>选址为主</a:t>
            </a:r>
            <a:endParaRPr lang="zh-CN" altLang="en-US" dirty="0">
              <a:latin typeface="微软雅黑" panose="020B0503020204020204" pitchFamily="34" charset="-122"/>
              <a:ea typeface="微软雅黑" panose="020B0503020204020204" pitchFamily="34" charset="-122"/>
            </a:endParaRPr>
          </a:p>
        </p:txBody>
      </p:sp>
      <p:sp>
        <p:nvSpPr>
          <p:cNvPr id="78" name="矩形 77">
            <a:extLst>
              <a:ext uri="{FF2B5EF4-FFF2-40B4-BE49-F238E27FC236}">
                <a16:creationId xmlns:a16="http://schemas.microsoft.com/office/drawing/2014/main" id="{77750EE1-7607-4921-A4A9-64DC336F8777}"/>
              </a:ext>
            </a:extLst>
          </p:cNvPr>
          <p:cNvSpPr/>
          <p:nvPr/>
        </p:nvSpPr>
        <p:spPr bwMode="auto">
          <a:xfrm>
            <a:off x="478444" y="1987731"/>
            <a:ext cx="5513970" cy="1811517"/>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79" name="矩形 78">
            <a:extLst>
              <a:ext uri="{FF2B5EF4-FFF2-40B4-BE49-F238E27FC236}">
                <a16:creationId xmlns:a16="http://schemas.microsoft.com/office/drawing/2014/main" id="{6EB4D982-3FDE-4E1B-9D30-3A3FD9F82133}"/>
              </a:ext>
            </a:extLst>
          </p:cNvPr>
          <p:cNvSpPr/>
          <p:nvPr/>
        </p:nvSpPr>
        <p:spPr bwMode="auto">
          <a:xfrm>
            <a:off x="6310288" y="2006097"/>
            <a:ext cx="5387415" cy="1803970"/>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80" name="矩形 79">
            <a:extLst>
              <a:ext uri="{FF2B5EF4-FFF2-40B4-BE49-F238E27FC236}">
                <a16:creationId xmlns:a16="http://schemas.microsoft.com/office/drawing/2014/main" id="{C399C637-D7A8-4DAF-86B7-4225B151EC9C}"/>
              </a:ext>
            </a:extLst>
          </p:cNvPr>
          <p:cNvSpPr/>
          <p:nvPr/>
        </p:nvSpPr>
        <p:spPr bwMode="auto">
          <a:xfrm>
            <a:off x="557724" y="4315964"/>
            <a:ext cx="5457406" cy="1803970"/>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81" name="矩形 80">
            <a:extLst>
              <a:ext uri="{FF2B5EF4-FFF2-40B4-BE49-F238E27FC236}">
                <a16:creationId xmlns:a16="http://schemas.microsoft.com/office/drawing/2014/main" id="{2173D8D5-F521-41CD-A7EE-17E54F76892C}"/>
              </a:ext>
            </a:extLst>
          </p:cNvPr>
          <p:cNvSpPr/>
          <p:nvPr/>
        </p:nvSpPr>
        <p:spPr bwMode="auto">
          <a:xfrm>
            <a:off x="6310288" y="4324387"/>
            <a:ext cx="5457406" cy="1915585"/>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508307879"/>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33794" name="矩形 29">
            <a:extLst>
              <a:ext uri="{FF2B5EF4-FFF2-40B4-BE49-F238E27FC236}">
                <a16:creationId xmlns:a16="http://schemas.microsoft.com/office/drawing/2014/main" id="{E7200192-D90F-45AC-8CDE-1BE0C466254C}"/>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33795" name="矩形 30">
            <a:extLst>
              <a:ext uri="{FF2B5EF4-FFF2-40B4-BE49-F238E27FC236}">
                <a16:creationId xmlns:a16="http://schemas.microsoft.com/office/drawing/2014/main" id="{228D04B1-A93A-4122-8DC4-9F52F7845381}"/>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33796" name="直接连接符 8">
            <a:extLst>
              <a:ext uri="{FF2B5EF4-FFF2-40B4-BE49-F238E27FC236}">
                <a16:creationId xmlns:a16="http://schemas.microsoft.com/office/drawing/2014/main" id="{F8CA83B0-B405-412A-8E4F-806778B69955}"/>
              </a:ext>
            </a:extLst>
          </p:cNvPr>
          <p:cNvSpPr>
            <a:spLocks noChangeShapeType="1"/>
          </p:cNvSpPr>
          <p:nvPr/>
        </p:nvSpPr>
        <p:spPr bwMode="auto">
          <a:xfrm flipV="1">
            <a:off x="7204075"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33797" name="直接连接符 10">
            <a:extLst>
              <a:ext uri="{FF2B5EF4-FFF2-40B4-BE49-F238E27FC236}">
                <a16:creationId xmlns:a16="http://schemas.microsoft.com/office/drawing/2014/main" id="{7381D43A-86EE-446B-89FD-118607E95E5E}"/>
              </a:ext>
            </a:extLst>
          </p:cNvPr>
          <p:cNvSpPr>
            <a:spLocks noChangeShapeType="1"/>
          </p:cNvSpPr>
          <p:nvPr/>
        </p:nvSpPr>
        <p:spPr bwMode="auto">
          <a:xfrm flipV="1">
            <a:off x="342900"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矩形 6">
            <a:extLst>
              <a:ext uri="{FF2B5EF4-FFF2-40B4-BE49-F238E27FC236}">
                <a16:creationId xmlns:a16="http://schemas.microsoft.com/office/drawing/2014/main" id="{88EFE1FE-E02F-4657-B592-21B891C8BECE}"/>
              </a:ext>
            </a:extLst>
          </p:cNvPr>
          <p:cNvSpPr>
            <a:spLocks noChangeArrowheads="1"/>
          </p:cNvSpPr>
          <p:nvPr/>
        </p:nvSpPr>
        <p:spPr bwMode="auto">
          <a:xfrm>
            <a:off x="3051175" y="1463675"/>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a:lnSpc>
                <a:spcPct val="100000"/>
              </a:lnSpc>
              <a:spcBef>
                <a:spcPct val="0"/>
              </a:spcBef>
              <a:buNone/>
            </a:pPr>
            <a:r>
              <a:rPr lang="en-US" altLang="zh-CN" sz="2000" dirty="0">
                <a:solidFill>
                  <a:srgbClr val="000000"/>
                </a:solidFill>
                <a:latin typeface="微软雅黑" panose="020B0503020204020204" pitchFamily="34" charset="-122"/>
                <a:ea typeface="微软雅黑" panose="020B0503020204020204" pitchFamily="34" charset="-122"/>
              </a:rPr>
              <a:t>Amazon Go</a:t>
            </a:r>
            <a:r>
              <a:rPr lang="zh-CN" altLang="en-US" sz="2000" dirty="0">
                <a:solidFill>
                  <a:srgbClr val="000000"/>
                </a:solidFill>
                <a:latin typeface="微软雅黑" panose="020B0503020204020204" pitchFamily="34" charset="-122"/>
                <a:ea typeface="微软雅黑" panose="020B0503020204020204" pitchFamily="34" charset="-122"/>
              </a:rPr>
              <a:t>只对亚马逊内部员工开放。唯一的一家门店设在美国西雅图计划于</a:t>
            </a:r>
            <a:r>
              <a:rPr lang="en-US" altLang="zh-CN" sz="2000" dirty="0">
                <a:solidFill>
                  <a:srgbClr val="000000"/>
                </a:solidFill>
                <a:latin typeface="微软雅黑" panose="020B0503020204020204" pitchFamily="34" charset="-122"/>
                <a:ea typeface="微软雅黑" panose="020B0503020204020204" pitchFamily="34" charset="-122"/>
              </a:rPr>
              <a:t>2017</a:t>
            </a:r>
            <a:r>
              <a:rPr lang="zh-CN" altLang="en-US" sz="2000" dirty="0">
                <a:solidFill>
                  <a:srgbClr val="000000"/>
                </a:solidFill>
                <a:latin typeface="微软雅黑" panose="020B0503020204020204" pitchFamily="34" charset="-122"/>
                <a:ea typeface="微软雅黑" panose="020B0503020204020204" pitchFamily="34" charset="-122"/>
              </a:rPr>
              <a:t>年对外开放。</a:t>
            </a:r>
            <a:endPar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Calibri" panose="020F0502020204030204" pitchFamily="34" charset="0"/>
            </a:endParaRPr>
          </a:p>
        </p:txBody>
      </p:sp>
      <p:sp>
        <p:nvSpPr>
          <p:cNvPr id="8" name="矩形 7">
            <a:extLst>
              <a:ext uri="{FF2B5EF4-FFF2-40B4-BE49-F238E27FC236}">
                <a16:creationId xmlns:a16="http://schemas.microsoft.com/office/drawing/2014/main" id="{4917F702-3E38-467C-A56B-C607AB50E94A}"/>
              </a:ext>
            </a:extLst>
          </p:cNvPr>
          <p:cNvSpPr>
            <a:spLocks noChangeArrowheads="1"/>
          </p:cNvSpPr>
          <p:nvPr/>
        </p:nvSpPr>
        <p:spPr bwMode="auto">
          <a:xfrm>
            <a:off x="2936875" y="2727394"/>
            <a:ext cx="8458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a:lnSpc>
                <a:spcPct val="100000"/>
              </a:lnSpc>
              <a:spcBef>
                <a:spcPct val="0"/>
              </a:spcBef>
              <a:buNone/>
            </a:pPr>
            <a:r>
              <a:rPr lang="zh-CN" altLang="en-US" sz="2000" dirty="0">
                <a:solidFill>
                  <a:srgbClr val="000000"/>
                </a:solidFill>
                <a:latin typeface="微软雅黑" panose="020B0503020204020204" pitchFamily="34" charset="-122"/>
                <a:ea typeface="微软雅黑" panose="020B0503020204020204" pitchFamily="34" charset="-122"/>
              </a:rPr>
              <a:t>    深兰科技研发，应用了卷积神经网络、</a:t>
            </a:r>
            <a:r>
              <a:rPr lang="en-US" altLang="zh-CN" sz="2000" dirty="0">
                <a:solidFill>
                  <a:srgbClr val="000000"/>
                </a:solidFill>
                <a:latin typeface="微软雅黑" panose="020B0503020204020204" pitchFamily="34" charset="-122"/>
                <a:ea typeface="微软雅黑" panose="020B0503020204020204" pitchFamily="34" charset="-122"/>
              </a:rPr>
              <a:t>Deep learning</a:t>
            </a:r>
            <a:r>
              <a:rPr lang="zh-CN" altLang="en-US" sz="2000" dirty="0">
                <a:solidFill>
                  <a:srgbClr val="000000"/>
                </a:solidFill>
                <a:latin typeface="微软雅黑" panose="020B0503020204020204" pitchFamily="34" charset="-122"/>
                <a:ea typeface="微软雅黑" panose="020B0503020204020204" pitchFamily="34" charset="-122"/>
              </a:rPr>
              <a:t>深度学习、机器视觉、生物识别、生物支付等人工智能领域前沿技术</a:t>
            </a:r>
            <a:endPar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Calibri" panose="020F0502020204030204" pitchFamily="34" charset="0"/>
            </a:endParaRPr>
          </a:p>
        </p:txBody>
      </p:sp>
      <p:sp>
        <p:nvSpPr>
          <p:cNvPr id="9" name="矩形 8">
            <a:extLst>
              <a:ext uri="{FF2B5EF4-FFF2-40B4-BE49-F238E27FC236}">
                <a16:creationId xmlns:a16="http://schemas.microsoft.com/office/drawing/2014/main" id="{9F3647AC-3BBE-48CB-9F74-01B01E4E272C}"/>
              </a:ext>
            </a:extLst>
          </p:cNvPr>
          <p:cNvSpPr>
            <a:spLocks noChangeArrowheads="1"/>
          </p:cNvSpPr>
          <p:nvPr/>
        </p:nvSpPr>
        <p:spPr bwMode="auto">
          <a:xfrm>
            <a:off x="2855913" y="4144963"/>
            <a:ext cx="85391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a:lnSpc>
                <a:spcPct val="100000"/>
              </a:lnSpc>
              <a:spcBef>
                <a:spcPct val="0"/>
              </a:spcBef>
              <a:buNone/>
            </a:pPr>
            <a:r>
              <a:rPr lang="zh-CN" altLang="en-US" sz="2000" dirty="0">
                <a:solidFill>
                  <a:srgbClr val="000000"/>
                </a:solidFill>
                <a:latin typeface="微软雅黑" panose="020B0503020204020204" pitchFamily="34" charset="-122"/>
                <a:ea typeface="微软雅黑" panose="020B0503020204020204" pitchFamily="34" charset="-122"/>
              </a:rPr>
              <a:t>    无人零售商店缤果盒子目前只支持实名认证的微信扫描，顾客进入商店需要扫描二维码。</a:t>
            </a:r>
            <a:endPar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Calibri" panose="020F0502020204030204" pitchFamily="34" charset="0"/>
            </a:endParaRPr>
          </a:p>
        </p:txBody>
      </p:sp>
      <p:sp>
        <p:nvSpPr>
          <p:cNvPr id="10" name="矩形 9">
            <a:extLst>
              <a:ext uri="{FF2B5EF4-FFF2-40B4-BE49-F238E27FC236}">
                <a16:creationId xmlns:a16="http://schemas.microsoft.com/office/drawing/2014/main" id="{146E73F1-091E-4BA1-99BF-C4340080438E}"/>
              </a:ext>
            </a:extLst>
          </p:cNvPr>
          <p:cNvSpPr>
            <a:spLocks noChangeArrowheads="1"/>
          </p:cNvSpPr>
          <p:nvPr/>
        </p:nvSpPr>
        <p:spPr bwMode="auto">
          <a:xfrm>
            <a:off x="2936874" y="5503862"/>
            <a:ext cx="849630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buNone/>
            </a:pPr>
            <a:r>
              <a:rPr lang="zh-CN" altLang="zh-CN" sz="2000" dirty="0">
                <a:latin typeface="微软雅黑" panose="020B0503020204020204" pitchFamily="34" charset="-122"/>
                <a:ea typeface="微软雅黑" panose="020B0503020204020204" pitchFamily="34" charset="-122"/>
              </a:rPr>
              <a:t>淘咖啡是阿里巴巴推出的一个占地达</a:t>
            </a:r>
            <a:r>
              <a:rPr lang="en-US" altLang="zh-CN" sz="2000" dirty="0">
                <a:latin typeface="微软雅黑" panose="020B0503020204020204" pitchFamily="34" charset="-122"/>
                <a:ea typeface="微软雅黑" panose="020B0503020204020204" pitchFamily="34" charset="-122"/>
              </a:rPr>
              <a:t>200</a:t>
            </a:r>
            <a:r>
              <a:rPr lang="zh-CN" altLang="zh-CN" sz="2000" dirty="0">
                <a:latin typeface="微软雅黑" panose="020B0503020204020204" pitchFamily="34" charset="-122"/>
                <a:ea typeface="微软雅黑" panose="020B0503020204020204" pitchFamily="34" charset="-122"/>
              </a:rPr>
              <a:t>平方米的线下实体店，集商品购物、餐饮于一身，可容纳用户达</a:t>
            </a:r>
            <a:r>
              <a:rPr lang="en-US" altLang="zh-CN" sz="2000" dirty="0">
                <a:latin typeface="微软雅黑" panose="020B0503020204020204" pitchFamily="34" charset="-122"/>
                <a:ea typeface="微软雅黑" panose="020B0503020204020204" pitchFamily="34" charset="-122"/>
              </a:rPr>
              <a:t>50</a:t>
            </a:r>
            <a:r>
              <a:rPr lang="zh-CN" altLang="zh-CN" sz="2000" dirty="0">
                <a:latin typeface="微软雅黑" panose="020B0503020204020204" pitchFamily="34" charset="-122"/>
                <a:ea typeface="微软雅黑" panose="020B0503020204020204" pitchFamily="34" charset="-122"/>
              </a:rPr>
              <a:t>人以上；而实际容纳规模可随场地面积而增加。</a:t>
            </a:r>
          </a:p>
        </p:txBody>
      </p:sp>
      <p:sp>
        <p:nvSpPr>
          <p:cNvPr id="58" name="椭圆 13">
            <a:extLst>
              <a:ext uri="{FF2B5EF4-FFF2-40B4-BE49-F238E27FC236}">
                <a16:creationId xmlns:a16="http://schemas.microsoft.com/office/drawing/2014/main" id="{D95D7A84-185E-4BEF-BE21-6E2E1A760CE7}"/>
              </a:ext>
            </a:extLst>
          </p:cNvPr>
          <p:cNvSpPr>
            <a:spLocks noChangeArrowheads="1"/>
          </p:cNvSpPr>
          <p:nvPr/>
        </p:nvSpPr>
        <p:spPr bwMode="auto">
          <a:xfrm>
            <a:off x="3433763" y="2501900"/>
            <a:ext cx="2239962" cy="1158875"/>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algn="ctr" eaLnBrk="1" hangingPunct="1">
              <a:lnSpc>
                <a:spcPct val="100000"/>
              </a:lnSpc>
              <a:spcBef>
                <a:spcPct val="0"/>
              </a:spcBef>
              <a:buNone/>
            </a:pPr>
            <a:r>
              <a:rPr lang="en-US" altLang="zh-CN" sz="24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Amazon go</a:t>
            </a:r>
            <a:endParaRPr kumimoji="0" lang="zh-CN" altLang="zh-CN"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宋体" panose="02010600030101010101" pitchFamily="2" charset="-122"/>
            </a:endParaRPr>
          </a:p>
        </p:txBody>
      </p:sp>
      <p:sp>
        <p:nvSpPr>
          <p:cNvPr id="59" name="椭圆 13">
            <a:extLst>
              <a:ext uri="{FF2B5EF4-FFF2-40B4-BE49-F238E27FC236}">
                <a16:creationId xmlns:a16="http://schemas.microsoft.com/office/drawing/2014/main" id="{06F26B6B-2937-4329-BA56-5CA6FC295D73}"/>
              </a:ext>
            </a:extLst>
          </p:cNvPr>
          <p:cNvSpPr>
            <a:spLocks noChangeArrowheads="1"/>
          </p:cNvSpPr>
          <p:nvPr/>
        </p:nvSpPr>
        <p:spPr bwMode="auto">
          <a:xfrm>
            <a:off x="3433763" y="4187825"/>
            <a:ext cx="2239962" cy="1158875"/>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algn="ctr" eaLnBrk="1" hangingPunct="1">
              <a:lnSpc>
                <a:spcPct val="100000"/>
              </a:lnSpc>
              <a:spcBef>
                <a:spcPct val="0"/>
              </a:spcBef>
              <a:buNone/>
            </a:pPr>
            <a:r>
              <a:rPr lang="zh-CN" altLang="en-US" sz="24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缤果盒子</a:t>
            </a:r>
            <a:endParaRPr kumimoji="0" lang="zh-CN" altLang="zh-CN"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宋体" panose="02010600030101010101" pitchFamily="2" charset="-122"/>
            </a:endParaRPr>
          </a:p>
        </p:txBody>
      </p:sp>
      <p:sp>
        <p:nvSpPr>
          <p:cNvPr id="60" name="椭圆 59">
            <a:extLst>
              <a:ext uri="{FF2B5EF4-FFF2-40B4-BE49-F238E27FC236}">
                <a16:creationId xmlns:a16="http://schemas.microsoft.com/office/drawing/2014/main" id="{0BEBF8CA-F122-4140-96BA-2063D142CB8F}"/>
              </a:ext>
            </a:extLst>
          </p:cNvPr>
          <p:cNvSpPr>
            <a:spLocks noChangeArrowheads="1"/>
          </p:cNvSpPr>
          <p:nvPr/>
        </p:nvSpPr>
        <p:spPr bwMode="auto">
          <a:xfrm>
            <a:off x="6596063" y="2482850"/>
            <a:ext cx="2317750" cy="1158875"/>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algn="ctr" eaLnBrk="1" hangingPunct="1">
              <a:lnSpc>
                <a:spcPct val="100000"/>
              </a:lnSpc>
              <a:spcBef>
                <a:spcPct val="0"/>
              </a:spcBef>
              <a:buNone/>
            </a:pPr>
            <a:r>
              <a:rPr lang="en-US" altLang="zh-CN" sz="24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take go</a:t>
            </a:r>
            <a:endParaRPr kumimoji="0" lang="zh-CN" altLang="zh-CN"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宋体" panose="02010600030101010101" pitchFamily="2" charset="-122"/>
            </a:endParaRPr>
          </a:p>
        </p:txBody>
      </p:sp>
      <p:sp>
        <p:nvSpPr>
          <p:cNvPr id="61" name="椭圆 60">
            <a:extLst>
              <a:ext uri="{FF2B5EF4-FFF2-40B4-BE49-F238E27FC236}">
                <a16:creationId xmlns:a16="http://schemas.microsoft.com/office/drawing/2014/main" id="{9D6A5ABF-0E38-4EF4-A04F-9E793D3EEDF7}"/>
              </a:ext>
            </a:extLst>
          </p:cNvPr>
          <p:cNvSpPr>
            <a:spLocks noChangeArrowheads="1"/>
          </p:cNvSpPr>
          <p:nvPr/>
        </p:nvSpPr>
        <p:spPr bwMode="auto">
          <a:xfrm>
            <a:off x="6596063" y="4237038"/>
            <a:ext cx="2317750" cy="1158875"/>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algn="ctr" eaLnBrk="1" hangingPunct="1">
              <a:lnSpc>
                <a:spcPct val="100000"/>
              </a:lnSpc>
              <a:spcBef>
                <a:spcPct val="0"/>
              </a:spcBef>
              <a:buNone/>
            </a:pPr>
            <a:r>
              <a:rPr lang="zh-CN" altLang="en-US" sz="24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淘咖啡</a:t>
            </a:r>
            <a:endParaRPr kumimoji="0" lang="zh-CN" altLang="zh-CN"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宋体" panose="02010600030101010101" pitchFamily="2" charset="-122"/>
            </a:endParaRPr>
          </a:p>
        </p:txBody>
      </p:sp>
      <p:sp>
        <p:nvSpPr>
          <p:cNvPr id="33806" name="文本框 12">
            <a:extLst>
              <a:ext uri="{FF2B5EF4-FFF2-40B4-BE49-F238E27FC236}">
                <a16:creationId xmlns:a16="http://schemas.microsoft.com/office/drawing/2014/main" id="{7DABCCED-B4B3-4061-AB2D-76085DFF6E87}"/>
              </a:ext>
            </a:extLst>
          </p:cNvPr>
          <p:cNvSpPr>
            <a:spLocks noChangeArrowheads="1"/>
          </p:cNvSpPr>
          <p:nvPr/>
        </p:nvSpPr>
        <p:spPr bwMode="auto">
          <a:xfrm>
            <a:off x="5071330" y="347852"/>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Calibri" panose="020F0502020204030204" pitchFamily="34" charset="0"/>
              </a:rPr>
              <a:t>无人零售案例</a:t>
            </a:r>
            <a:endParaRPr kumimoji="0" lang="en-US" altLang="zh-CN" sz="2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sym typeface="华文宋体" panose="02010600040101010101" pitchFamily="2" charset="-122"/>
            </a:endParaRPr>
          </a:p>
        </p:txBody>
      </p:sp>
      <p:grpSp>
        <p:nvGrpSpPr>
          <p:cNvPr id="33807" name="组合 1">
            <a:extLst>
              <a:ext uri="{FF2B5EF4-FFF2-40B4-BE49-F238E27FC236}">
                <a16:creationId xmlns:a16="http://schemas.microsoft.com/office/drawing/2014/main" id="{623E8688-35E0-4B09-9920-7B9B8F528246}"/>
              </a:ext>
            </a:extLst>
          </p:cNvPr>
          <p:cNvGrpSpPr>
            <a:grpSpLocks/>
          </p:cNvGrpSpPr>
          <p:nvPr/>
        </p:nvGrpSpPr>
        <p:grpSpPr bwMode="auto">
          <a:xfrm>
            <a:off x="5367338" y="1000125"/>
            <a:ext cx="1468437" cy="307975"/>
            <a:chOff x="0" y="0"/>
            <a:chExt cx="1541192" cy="321992"/>
          </a:xfrm>
        </p:grpSpPr>
        <p:sp>
          <p:nvSpPr>
            <p:cNvPr id="33808" name="椭圆 13">
              <a:extLst>
                <a:ext uri="{FF2B5EF4-FFF2-40B4-BE49-F238E27FC236}">
                  <a16:creationId xmlns:a16="http://schemas.microsoft.com/office/drawing/2014/main" id="{FADA408A-71B7-430A-99D2-019C0C4C6EF3}"/>
                </a:ext>
              </a:extLst>
            </p:cNvPr>
            <p:cNvSpPr>
              <a:spLocks noChangeArrowheads="1"/>
            </p:cNvSpPr>
            <p:nvPr/>
          </p:nvSpPr>
          <p:spPr bwMode="auto">
            <a:xfrm>
              <a:off x="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宋体" panose="02010600030101010101" pitchFamily="2" charset="-122"/>
              </a:endParaRPr>
            </a:p>
          </p:txBody>
        </p:sp>
        <p:sp>
          <p:nvSpPr>
            <p:cNvPr id="33809" name="椭圆 15">
              <a:extLst>
                <a:ext uri="{FF2B5EF4-FFF2-40B4-BE49-F238E27FC236}">
                  <a16:creationId xmlns:a16="http://schemas.microsoft.com/office/drawing/2014/main" id="{510CC2ED-23D0-4989-AC38-1FE96C170486}"/>
                </a:ext>
              </a:extLst>
            </p:cNvPr>
            <p:cNvSpPr>
              <a:spLocks noChangeArrowheads="1"/>
            </p:cNvSpPr>
            <p:nvPr/>
          </p:nvSpPr>
          <p:spPr bwMode="auto">
            <a:xfrm>
              <a:off x="4064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宋体" panose="02010600030101010101" pitchFamily="2" charset="-122"/>
              </a:endParaRPr>
            </a:p>
          </p:txBody>
        </p:sp>
        <p:sp>
          <p:nvSpPr>
            <p:cNvPr id="33810" name="椭圆 16">
              <a:extLst>
                <a:ext uri="{FF2B5EF4-FFF2-40B4-BE49-F238E27FC236}">
                  <a16:creationId xmlns:a16="http://schemas.microsoft.com/office/drawing/2014/main" id="{62E5DB52-40CA-4139-B00C-2F2A174207BD}"/>
                </a:ext>
              </a:extLst>
            </p:cNvPr>
            <p:cNvSpPr>
              <a:spLocks noChangeArrowheads="1"/>
            </p:cNvSpPr>
            <p:nvPr/>
          </p:nvSpPr>
          <p:spPr bwMode="auto">
            <a:xfrm>
              <a:off x="8128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宋体" panose="02010600030101010101" pitchFamily="2" charset="-122"/>
              </a:endParaRPr>
            </a:p>
          </p:txBody>
        </p:sp>
        <p:sp>
          <p:nvSpPr>
            <p:cNvPr id="33811" name="椭圆 17">
              <a:extLst>
                <a:ext uri="{FF2B5EF4-FFF2-40B4-BE49-F238E27FC236}">
                  <a16:creationId xmlns:a16="http://schemas.microsoft.com/office/drawing/2014/main" id="{9E6DB89E-F6A0-413D-82B9-EDC73E4ACEAA}"/>
                </a:ext>
              </a:extLst>
            </p:cNvPr>
            <p:cNvSpPr>
              <a:spLocks noChangeArrowheads="1"/>
            </p:cNvSpPr>
            <p:nvPr/>
          </p:nvSpPr>
          <p:spPr bwMode="auto">
            <a:xfrm>
              <a:off x="1219200" y="0"/>
              <a:ext cx="321992" cy="321992"/>
            </a:xfrm>
            <a:prstGeom prst="ellipse">
              <a:avLst/>
            </a:prstGeom>
            <a:solidFill>
              <a:srgbClr val="2F2637"/>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宋体" panose="02010600030101010101" pitchFamily="2" charset="-122"/>
              </a:endParaRPr>
            </a:p>
          </p:txBody>
        </p:sp>
      </p:grpSp>
    </p:spTree>
    <p:extLst>
      <p:ext uri="{BB962C8B-B14F-4D97-AF65-F5344CB8AC3E}">
        <p14:creationId xmlns:p14="http://schemas.microsoft.com/office/powerpoint/2010/main" val="35249615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2.5E-6 4.44444E-6 L -0.25391 -0.175 " pathEditMode="relative" rAng="0" ptsTypes="AA">
                                      <p:cBhvr>
                                        <p:cTn id="6" dur="1000" fill="hold"/>
                                        <p:tgtEl>
                                          <p:spTgt spid="58"/>
                                        </p:tgtEl>
                                        <p:attrNameLst>
                                          <p:attrName>ppt_x</p:attrName>
                                          <p:attrName>ppt_y</p:attrName>
                                        </p:attrNameLst>
                                      </p:cBhvr>
                                      <p:rCtr x="-12695" y="-8750"/>
                                    </p:animMotion>
                                  </p:childTnLst>
                                </p:cTn>
                              </p:par>
                              <p:par>
                                <p:cTn id="7" presetID="42" presetClass="path" presetSubtype="0" accel="50000" decel="50000" fill="hold" grpId="0" nodeType="withEffect">
                                  <p:stCondLst>
                                    <p:cond delay="0"/>
                                  </p:stCondLst>
                                  <p:childTnLst>
                                    <p:animMotion origin="layout" path="M 2.29167E-6 2.22222E-6 L -0.52201 0.01736 " pathEditMode="relative" rAng="0" ptsTypes="AA">
                                      <p:cBhvr>
                                        <p:cTn id="8" dur="1000" fill="hold"/>
                                        <p:tgtEl>
                                          <p:spTgt spid="60"/>
                                        </p:tgtEl>
                                        <p:attrNameLst>
                                          <p:attrName>ppt_x</p:attrName>
                                          <p:attrName>ppt_y</p:attrName>
                                        </p:attrNameLst>
                                      </p:cBhvr>
                                      <p:rCtr x="-26107" y="856"/>
                                    </p:animMotion>
                                  </p:childTnLst>
                                </p:cTn>
                              </p:par>
                              <p:par>
                                <p:cTn id="9" presetID="42" presetClass="path" presetSubtype="0" accel="50000" decel="50000" fill="hold" grpId="0" nodeType="withEffect">
                                  <p:stCondLst>
                                    <p:cond delay="0"/>
                                  </p:stCondLst>
                                  <p:childTnLst>
                                    <p:animMotion origin="layout" path="M 2.5E-6 1.11111E-6 L -0.2586 -0.03681 " pathEditMode="relative" rAng="0" ptsTypes="AA">
                                      <p:cBhvr>
                                        <p:cTn id="10" dur="1000" fill="hold"/>
                                        <p:tgtEl>
                                          <p:spTgt spid="59"/>
                                        </p:tgtEl>
                                        <p:attrNameLst>
                                          <p:attrName>ppt_x</p:attrName>
                                          <p:attrName>ppt_y</p:attrName>
                                        </p:attrNameLst>
                                      </p:cBhvr>
                                      <p:rCtr x="-12930" y="-1852"/>
                                    </p:animMotion>
                                  </p:childTnLst>
                                </p:cTn>
                              </p:par>
                              <p:par>
                                <p:cTn id="11" presetID="42" presetClass="path" presetSubtype="0" accel="50000" decel="50000" fill="hold" grpId="0" nodeType="withEffect">
                                  <p:stCondLst>
                                    <p:cond delay="0"/>
                                  </p:stCondLst>
                                  <p:childTnLst>
                                    <p:animMotion origin="layout" path="M 2.29167E-6 -4.81481E-6 L -0.52357 0.14908 " pathEditMode="relative" rAng="0" ptsTypes="AA">
                                      <p:cBhvr>
                                        <p:cTn id="12" dur="1000" fill="hold"/>
                                        <p:tgtEl>
                                          <p:spTgt spid="61"/>
                                        </p:tgtEl>
                                        <p:attrNameLst>
                                          <p:attrName>ppt_x</p:attrName>
                                          <p:attrName>ppt_y</p:attrName>
                                        </p:attrNameLst>
                                      </p:cBhvr>
                                      <p:rCtr x="-26185" y="7454"/>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8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58" grpId="0" animBg="1"/>
      <p:bldP spid="59" grpId="0" animBg="1"/>
      <p:bldP spid="60" grpId="0" animBg="1"/>
      <p:bldP spid="6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8458240D-9204-4A87-969D-9D3A9A931A94}"/>
              </a:ext>
            </a:extLst>
          </p:cNvPr>
          <p:cNvSpPr/>
          <p:nvPr/>
        </p:nvSpPr>
        <p:spPr bwMode="auto">
          <a:xfrm>
            <a:off x="502879" y="1964501"/>
            <a:ext cx="4782267" cy="1790786"/>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17411" name="矩形 29">
            <a:extLst>
              <a:ext uri="{FF2B5EF4-FFF2-40B4-BE49-F238E27FC236}">
                <a16:creationId xmlns:a16="http://schemas.microsoft.com/office/drawing/2014/main" id="{F4C979F8-DB0B-4D96-8F50-F2F6A78E2A0B}"/>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7412" name="矩形 30">
            <a:extLst>
              <a:ext uri="{FF2B5EF4-FFF2-40B4-BE49-F238E27FC236}">
                <a16:creationId xmlns:a16="http://schemas.microsoft.com/office/drawing/2014/main" id="{E9AD0AE8-5C28-4826-B42C-DB8AFA5B671F}"/>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7413" name="直接连接符 8">
            <a:extLst>
              <a:ext uri="{FF2B5EF4-FFF2-40B4-BE49-F238E27FC236}">
                <a16:creationId xmlns:a16="http://schemas.microsoft.com/office/drawing/2014/main" id="{F03BD98B-BA1B-44F6-879C-06AB3539CF34}"/>
              </a:ext>
            </a:extLst>
          </p:cNvPr>
          <p:cNvSpPr>
            <a:spLocks noChangeShapeType="1"/>
          </p:cNvSpPr>
          <p:nvPr/>
        </p:nvSpPr>
        <p:spPr bwMode="auto">
          <a:xfrm flipV="1">
            <a:off x="7204075"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7414" name="直接连接符 10">
            <a:extLst>
              <a:ext uri="{FF2B5EF4-FFF2-40B4-BE49-F238E27FC236}">
                <a16:creationId xmlns:a16="http://schemas.microsoft.com/office/drawing/2014/main" id="{D253F791-80EE-4D87-8C03-83CADBCD6CB6}"/>
              </a:ext>
            </a:extLst>
          </p:cNvPr>
          <p:cNvSpPr>
            <a:spLocks noChangeShapeType="1"/>
          </p:cNvSpPr>
          <p:nvPr/>
        </p:nvSpPr>
        <p:spPr bwMode="auto">
          <a:xfrm flipV="1">
            <a:off x="342900"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7415" name="文本框 12">
            <a:extLst>
              <a:ext uri="{FF2B5EF4-FFF2-40B4-BE49-F238E27FC236}">
                <a16:creationId xmlns:a16="http://schemas.microsoft.com/office/drawing/2014/main" id="{454A1C57-1998-4A3B-B72A-61CFFAF01F1A}"/>
              </a:ext>
            </a:extLst>
          </p:cNvPr>
          <p:cNvSpPr>
            <a:spLocks noChangeArrowheads="1"/>
          </p:cNvSpPr>
          <p:nvPr/>
        </p:nvSpPr>
        <p:spPr bwMode="auto">
          <a:xfrm>
            <a:off x="4375150" y="470486"/>
            <a:ext cx="3481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algn="ctr" eaLnBrk="1" hangingPunct="1">
              <a:lnSpc>
                <a:spcPct val="100000"/>
              </a:lnSpc>
              <a:spcBef>
                <a:spcPct val="0"/>
              </a:spcBef>
              <a:buNone/>
              <a:defRPr/>
            </a:pPr>
            <a:r>
              <a:rPr lang="en-US" altLang="zh-CN" b="1" dirty="0">
                <a:solidFill>
                  <a:srgbClr val="000000"/>
                </a:solidFill>
                <a:latin typeface="黑体" panose="02010609060101010101" pitchFamily="49" charset="-122"/>
              </a:rPr>
              <a:t>Amazon go</a:t>
            </a:r>
          </a:p>
        </p:txBody>
      </p:sp>
      <p:grpSp>
        <p:nvGrpSpPr>
          <p:cNvPr id="17416" name="组合 1">
            <a:extLst>
              <a:ext uri="{FF2B5EF4-FFF2-40B4-BE49-F238E27FC236}">
                <a16:creationId xmlns:a16="http://schemas.microsoft.com/office/drawing/2014/main" id="{F1456520-775E-43CA-9E8F-B99D2462ECC6}"/>
              </a:ext>
            </a:extLst>
          </p:cNvPr>
          <p:cNvGrpSpPr>
            <a:grpSpLocks/>
          </p:cNvGrpSpPr>
          <p:nvPr/>
        </p:nvGrpSpPr>
        <p:grpSpPr bwMode="auto">
          <a:xfrm>
            <a:off x="5367338" y="1000125"/>
            <a:ext cx="1468437" cy="307975"/>
            <a:chOff x="0" y="0"/>
            <a:chExt cx="1541192" cy="321992"/>
          </a:xfrm>
        </p:grpSpPr>
        <p:sp>
          <p:nvSpPr>
            <p:cNvPr id="17426" name="椭圆 13">
              <a:extLst>
                <a:ext uri="{FF2B5EF4-FFF2-40B4-BE49-F238E27FC236}">
                  <a16:creationId xmlns:a16="http://schemas.microsoft.com/office/drawing/2014/main" id="{AED9BBCF-CDBF-46AC-9CCC-E41E69261B91}"/>
                </a:ext>
              </a:extLst>
            </p:cNvPr>
            <p:cNvSpPr>
              <a:spLocks noChangeArrowheads="1"/>
            </p:cNvSpPr>
            <p:nvPr/>
          </p:nvSpPr>
          <p:spPr bwMode="auto">
            <a:xfrm>
              <a:off x="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7427" name="椭圆 15">
              <a:extLst>
                <a:ext uri="{FF2B5EF4-FFF2-40B4-BE49-F238E27FC236}">
                  <a16:creationId xmlns:a16="http://schemas.microsoft.com/office/drawing/2014/main" id="{6D5BA5F5-ACE9-4CF2-9D01-B51B93B02098}"/>
                </a:ext>
              </a:extLst>
            </p:cNvPr>
            <p:cNvSpPr>
              <a:spLocks noChangeArrowheads="1"/>
            </p:cNvSpPr>
            <p:nvPr/>
          </p:nvSpPr>
          <p:spPr bwMode="auto">
            <a:xfrm>
              <a:off x="4064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7428" name="椭圆 16">
              <a:extLst>
                <a:ext uri="{FF2B5EF4-FFF2-40B4-BE49-F238E27FC236}">
                  <a16:creationId xmlns:a16="http://schemas.microsoft.com/office/drawing/2014/main" id="{508ABB43-A6CC-42CD-8476-2629BDCB9347}"/>
                </a:ext>
              </a:extLst>
            </p:cNvPr>
            <p:cNvSpPr>
              <a:spLocks noChangeArrowheads="1"/>
            </p:cNvSpPr>
            <p:nvPr/>
          </p:nvSpPr>
          <p:spPr bwMode="auto">
            <a:xfrm>
              <a:off x="8128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7429" name="椭圆 17">
              <a:extLst>
                <a:ext uri="{FF2B5EF4-FFF2-40B4-BE49-F238E27FC236}">
                  <a16:creationId xmlns:a16="http://schemas.microsoft.com/office/drawing/2014/main" id="{35AE0206-7A6F-424F-B2DF-1A623B92B027}"/>
                </a:ext>
              </a:extLst>
            </p:cNvPr>
            <p:cNvSpPr>
              <a:spLocks noChangeArrowheads="1"/>
            </p:cNvSpPr>
            <p:nvPr/>
          </p:nvSpPr>
          <p:spPr bwMode="auto">
            <a:xfrm>
              <a:off x="1219200" y="0"/>
              <a:ext cx="321992" cy="321992"/>
            </a:xfrm>
            <a:prstGeom prst="ellipse">
              <a:avLst/>
            </a:prstGeom>
            <a:solidFill>
              <a:srgbClr val="2F2637"/>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grpSp>
      <p:sp>
        <p:nvSpPr>
          <p:cNvPr id="2" name="矩形 1">
            <a:extLst>
              <a:ext uri="{FF2B5EF4-FFF2-40B4-BE49-F238E27FC236}">
                <a16:creationId xmlns:a16="http://schemas.microsoft.com/office/drawing/2014/main" id="{E655E3AA-84CA-4928-B93E-117D24088E1B}"/>
              </a:ext>
            </a:extLst>
          </p:cNvPr>
          <p:cNvSpPr/>
          <p:nvPr/>
        </p:nvSpPr>
        <p:spPr>
          <a:xfrm>
            <a:off x="698410" y="2058718"/>
            <a:ext cx="4391206" cy="1477328"/>
          </a:xfrm>
          <a:prstGeom prst="rect">
            <a:avLst/>
          </a:prstGeom>
        </p:spPr>
        <p:txBody>
          <a:bodyPr wrap="square">
            <a:spAutoFit/>
          </a:bodyPr>
          <a:lstStyle/>
          <a:p>
            <a:r>
              <a:rPr lang="zh-CN" altLang="zh-CN"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消费者在进入</a:t>
            </a:r>
            <a:r>
              <a:rPr lang="en-US" altLang="zh-CN"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Amazon Go</a:t>
            </a:r>
            <a:r>
              <a:rPr lang="zh-CN" altLang="zh-CN"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进行购物时首先需要一个亚马逊帐号，并在自己的智能手机上安装亚马逊的应用软件，用户打开手机并进入商店后，在入口处会对顾客进行人脸识别，确认用户身份</a:t>
            </a:r>
            <a:endParaRPr lang="zh-CN" altLang="en-US"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9D1C9B2E-CB02-45FB-A12E-A40D61710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87" y="1215137"/>
            <a:ext cx="5113480" cy="3101164"/>
          </a:xfrm>
          <a:prstGeom prst="rect">
            <a:avLst/>
          </a:prstGeom>
        </p:spPr>
      </p:pic>
      <p:sp>
        <p:nvSpPr>
          <p:cNvPr id="22" name="矩形 21">
            <a:extLst>
              <a:ext uri="{FF2B5EF4-FFF2-40B4-BE49-F238E27FC236}">
                <a16:creationId xmlns:a16="http://schemas.microsoft.com/office/drawing/2014/main" id="{B00E245A-091C-40C1-B9A5-8AC1F6F2E9D4}"/>
              </a:ext>
            </a:extLst>
          </p:cNvPr>
          <p:cNvSpPr/>
          <p:nvPr/>
        </p:nvSpPr>
        <p:spPr bwMode="auto">
          <a:xfrm>
            <a:off x="6595507" y="1961489"/>
            <a:ext cx="4663136" cy="1796809"/>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eaLnBrk="1" hangingPunct="1"/>
            <a:endParaRPr kumimoji="0" lang="zh-CN" altLang="en-US" sz="2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4DC4FC44-CEEE-4C8C-A5D7-B50D4AACB1A7}"/>
              </a:ext>
            </a:extLst>
          </p:cNvPr>
          <p:cNvSpPr/>
          <p:nvPr/>
        </p:nvSpPr>
        <p:spPr>
          <a:xfrm>
            <a:off x="6759076" y="2121230"/>
            <a:ext cx="4335999" cy="1477328"/>
          </a:xfrm>
          <a:prstGeom prst="rect">
            <a:avLst/>
          </a:prstGeom>
        </p:spPr>
        <p:txBody>
          <a:bodyPr wrap="square">
            <a:spAutoFit/>
          </a:bodyPr>
          <a:lstStyle/>
          <a:p>
            <a:pPr eaLnBrk="1" hangingPunct="1"/>
            <a:r>
              <a:rPr lang="zh-CN" altLang="en-US" dirty="0">
                <a:latin typeface="微软雅黑" panose="020B0503020204020204" pitchFamily="34" charset="-122"/>
                <a:ea typeface="微软雅黑" panose="020B0503020204020204" pitchFamily="34" charset="-122"/>
              </a:rPr>
              <a:t>当消费者在货架前停留并选择商品时，摄像头会捕捉并记录顾客拿起或放下的商品，同时，置于货架上的摄像头会通过手势识别判断顾客是否将货物置于购物篮还是只是看看然后放回原处。</a:t>
            </a:r>
          </a:p>
        </p:txBody>
      </p:sp>
      <p:sp>
        <p:nvSpPr>
          <p:cNvPr id="24" name="矩形 23">
            <a:extLst>
              <a:ext uri="{FF2B5EF4-FFF2-40B4-BE49-F238E27FC236}">
                <a16:creationId xmlns:a16="http://schemas.microsoft.com/office/drawing/2014/main" id="{E5201047-94F5-4927-82C7-55C14B381C73}"/>
              </a:ext>
            </a:extLst>
          </p:cNvPr>
          <p:cNvSpPr/>
          <p:nvPr/>
        </p:nvSpPr>
        <p:spPr bwMode="auto">
          <a:xfrm>
            <a:off x="6560417" y="4343294"/>
            <a:ext cx="4663136" cy="1796809"/>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eaLnBrk="1" hangingPunct="1"/>
            <a:endParaRPr kumimoji="0" lang="zh-CN" altLang="en-US" sz="2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532AEBB6-D0E7-4375-AAC1-A90955DED6A0}"/>
              </a:ext>
            </a:extLst>
          </p:cNvPr>
          <p:cNvSpPr/>
          <p:nvPr/>
        </p:nvSpPr>
        <p:spPr>
          <a:xfrm>
            <a:off x="8083356" y="4973345"/>
            <a:ext cx="4335999" cy="369332"/>
          </a:xfrm>
          <a:prstGeom prst="rect">
            <a:avLst/>
          </a:prstGeom>
        </p:spPr>
        <p:txBody>
          <a:bodyPr wrap="square">
            <a:spAutoFit/>
          </a:bodyPr>
          <a:lstStyle/>
          <a:p>
            <a:pPr eaLnBrk="1" hangingPunct="1"/>
            <a:r>
              <a:rPr lang="zh-CN" altLang="en-US" dirty="0">
                <a:latin typeface="微软雅黑" panose="020B0503020204020204" pitchFamily="34" charset="-122"/>
                <a:ea typeface="微软雅黑" panose="020B0503020204020204" pitchFamily="34" charset="-122"/>
              </a:rPr>
              <a:t>直接出门</a:t>
            </a:r>
          </a:p>
        </p:txBody>
      </p:sp>
      <p:sp>
        <p:nvSpPr>
          <p:cNvPr id="26" name="矩形 25">
            <a:extLst>
              <a:ext uri="{FF2B5EF4-FFF2-40B4-BE49-F238E27FC236}">
                <a16:creationId xmlns:a16="http://schemas.microsoft.com/office/drawing/2014/main" id="{7D19F969-98BE-4EB7-B385-BAE164FC45FA}"/>
              </a:ext>
            </a:extLst>
          </p:cNvPr>
          <p:cNvSpPr/>
          <p:nvPr/>
        </p:nvSpPr>
        <p:spPr bwMode="auto">
          <a:xfrm>
            <a:off x="622010" y="4421600"/>
            <a:ext cx="4663136" cy="1796809"/>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eaLnBrk="1" hangingPunct="1"/>
            <a:endParaRPr kumimoji="0" lang="zh-CN" altLang="en-US" sz="2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72BDD048-6BD9-4EC7-A749-B52C546CCB7B}"/>
              </a:ext>
            </a:extLst>
          </p:cNvPr>
          <p:cNvSpPr/>
          <p:nvPr/>
        </p:nvSpPr>
        <p:spPr>
          <a:xfrm>
            <a:off x="2032734" y="4950672"/>
            <a:ext cx="4335999" cy="369332"/>
          </a:xfrm>
          <a:prstGeom prst="rect">
            <a:avLst/>
          </a:prstGeom>
        </p:spPr>
        <p:txBody>
          <a:bodyPr wrap="square">
            <a:spAutoFit/>
          </a:bodyPr>
          <a:lstStyle/>
          <a:p>
            <a:pPr eaLnBrk="1" hangingPunct="1"/>
            <a:r>
              <a:rPr lang="zh-CN" altLang="en-US" dirty="0">
                <a:latin typeface="微软雅黑" panose="020B0503020204020204" pitchFamily="34" charset="-122"/>
                <a:ea typeface="微软雅黑" panose="020B0503020204020204" pitchFamily="34" charset="-122"/>
              </a:rPr>
              <a:t>结算账单</a:t>
            </a:r>
          </a:p>
        </p:txBody>
      </p:sp>
      <p:sp>
        <p:nvSpPr>
          <p:cNvPr id="8" name="箭头: 右 7">
            <a:extLst>
              <a:ext uri="{FF2B5EF4-FFF2-40B4-BE49-F238E27FC236}">
                <a16:creationId xmlns:a16="http://schemas.microsoft.com/office/drawing/2014/main" id="{9198FC03-0B26-4A67-9D6D-A8E61E8ED57B}"/>
              </a:ext>
            </a:extLst>
          </p:cNvPr>
          <p:cNvSpPr/>
          <p:nvPr/>
        </p:nvSpPr>
        <p:spPr bwMode="auto">
          <a:xfrm>
            <a:off x="5367338" y="2708476"/>
            <a:ext cx="1161645" cy="462987"/>
          </a:xfrm>
          <a:prstGeom prst="rightArrow">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i="0" u="none" strike="noStrike" normalizeH="0" baseline="0">
              <a:ln w="0"/>
              <a:solidFill>
                <a:schemeClr val="accent1"/>
              </a:solidFill>
              <a:effectLst>
                <a:outerShdw blurRad="38100" dist="25400" dir="5400000" algn="ctr" rotWithShape="0">
                  <a:srgbClr val="6E747A">
                    <a:alpha val="43000"/>
                  </a:srgbClr>
                </a:outerShdw>
              </a:effectLst>
              <a:latin typeface="Arial" pitchFamily="34" charset="0"/>
              <a:ea typeface="宋体" pitchFamily="2" charset="-122"/>
            </a:endParaRPr>
          </a:p>
        </p:txBody>
      </p:sp>
      <p:sp>
        <p:nvSpPr>
          <p:cNvPr id="29" name="箭头: 右 28">
            <a:extLst>
              <a:ext uri="{FF2B5EF4-FFF2-40B4-BE49-F238E27FC236}">
                <a16:creationId xmlns:a16="http://schemas.microsoft.com/office/drawing/2014/main" id="{B00FE72B-D9DD-4C03-86AC-AAF6909F9AE5}"/>
              </a:ext>
            </a:extLst>
          </p:cNvPr>
          <p:cNvSpPr/>
          <p:nvPr/>
        </p:nvSpPr>
        <p:spPr bwMode="auto">
          <a:xfrm rot="10800000">
            <a:off x="5341959" y="4719178"/>
            <a:ext cx="1161645" cy="462987"/>
          </a:xfrm>
          <a:prstGeom prst="rightArrow">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i="0" u="none" strike="noStrike" normalizeH="0" baseline="0">
              <a:ln w="0"/>
              <a:solidFill>
                <a:schemeClr val="accent1"/>
              </a:solidFill>
              <a:effectLst>
                <a:outerShdw blurRad="38100" dist="25400" dir="5400000" algn="ctr" rotWithShape="0">
                  <a:srgbClr val="6E747A">
                    <a:alpha val="43000"/>
                  </a:srgbClr>
                </a:outerShdw>
              </a:effectLst>
              <a:latin typeface="Arial" pitchFamily="34" charset="0"/>
              <a:ea typeface="宋体" pitchFamily="2" charset="-122"/>
            </a:endParaRPr>
          </a:p>
        </p:txBody>
      </p:sp>
      <p:sp>
        <p:nvSpPr>
          <p:cNvPr id="30" name="箭头: 右 29">
            <a:extLst>
              <a:ext uri="{FF2B5EF4-FFF2-40B4-BE49-F238E27FC236}">
                <a16:creationId xmlns:a16="http://schemas.microsoft.com/office/drawing/2014/main" id="{51D71A93-8DF9-4861-8BF6-BBD7568AFAA0}"/>
              </a:ext>
            </a:extLst>
          </p:cNvPr>
          <p:cNvSpPr/>
          <p:nvPr/>
        </p:nvSpPr>
        <p:spPr bwMode="auto">
          <a:xfrm rot="5400000">
            <a:off x="8241039" y="3840709"/>
            <a:ext cx="846995" cy="422969"/>
          </a:xfrm>
          <a:prstGeom prst="rightArrow">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i="0" u="none" strike="noStrike" normalizeH="0" baseline="0">
              <a:ln w="0"/>
              <a:solidFill>
                <a:schemeClr val="accent1"/>
              </a:solidFill>
              <a:effectLst>
                <a:outerShdw blurRad="38100" dist="25400" dir="5400000" algn="ctr" rotWithShape="0">
                  <a:srgbClr val="6E747A">
                    <a:alpha val="43000"/>
                  </a:srgbClr>
                </a:outerShdw>
              </a:effectLst>
              <a:latin typeface="Arial" pitchFamily="34" charset="0"/>
              <a:ea typeface="宋体" pitchFamily="2" charset="-122"/>
            </a:endParaRPr>
          </a:p>
        </p:txBody>
      </p:sp>
      <p:pic>
        <p:nvPicPr>
          <p:cNvPr id="5" name="图片 4">
            <a:extLst>
              <a:ext uri="{FF2B5EF4-FFF2-40B4-BE49-F238E27FC236}">
                <a16:creationId xmlns:a16="http://schemas.microsoft.com/office/drawing/2014/main" id="{2673C7D9-5CDA-4EC5-B43C-F3335CA15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149" y="1116710"/>
            <a:ext cx="5138019" cy="3135358"/>
          </a:xfrm>
          <a:prstGeom prst="rect">
            <a:avLst/>
          </a:prstGeom>
        </p:spPr>
      </p:pic>
      <p:pic>
        <p:nvPicPr>
          <p:cNvPr id="9" name="图片 8">
            <a:extLst>
              <a:ext uri="{FF2B5EF4-FFF2-40B4-BE49-F238E27FC236}">
                <a16:creationId xmlns:a16="http://schemas.microsoft.com/office/drawing/2014/main" id="{E691FACA-8A2F-459E-88A0-FBB1D3EF9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1346" y="3654179"/>
            <a:ext cx="5409166" cy="3174661"/>
          </a:xfrm>
          <a:prstGeom prst="rect">
            <a:avLst/>
          </a:prstGeom>
        </p:spPr>
      </p:pic>
      <p:pic>
        <p:nvPicPr>
          <p:cNvPr id="7" name="图片 6">
            <a:extLst>
              <a:ext uri="{FF2B5EF4-FFF2-40B4-BE49-F238E27FC236}">
                <a16:creationId xmlns:a16="http://schemas.microsoft.com/office/drawing/2014/main" id="{A7EC0038-58BE-4C8C-A4FC-1DC957DD2B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15" y="3691612"/>
            <a:ext cx="5527560" cy="3021704"/>
          </a:xfrm>
          <a:prstGeom prst="rect">
            <a:avLst/>
          </a:prstGeom>
        </p:spPr>
      </p:pic>
    </p:spTree>
    <p:extLst>
      <p:ext uri="{BB962C8B-B14F-4D97-AF65-F5344CB8AC3E}">
        <p14:creationId xmlns:p14="http://schemas.microsoft.com/office/powerpoint/2010/main" val="18809832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2" grpId="0" animBg="1"/>
      <p:bldP spid="6" grpId="0"/>
      <p:bldP spid="24" grpId="0" animBg="1"/>
      <p:bldP spid="25" grpId="0"/>
      <p:bldP spid="26" grpId="0" animBg="1"/>
      <p:bldP spid="27" grpId="0"/>
      <p:bldP spid="8"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17411" name="矩形 29">
            <a:extLst>
              <a:ext uri="{FF2B5EF4-FFF2-40B4-BE49-F238E27FC236}">
                <a16:creationId xmlns:a16="http://schemas.microsoft.com/office/drawing/2014/main" id="{F4C979F8-DB0B-4D96-8F50-F2F6A78E2A0B}"/>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7412" name="矩形 30">
            <a:extLst>
              <a:ext uri="{FF2B5EF4-FFF2-40B4-BE49-F238E27FC236}">
                <a16:creationId xmlns:a16="http://schemas.microsoft.com/office/drawing/2014/main" id="{E9AD0AE8-5C28-4826-B42C-DB8AFA5B671F}"/>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7413" name="直接连接符 8">
            <a:extLst>
              <a:ext uri="{FF2B5EF4-FFF2-40B4-BE49-F238E27FC236}">
                <a16:creationId xmlns:a16="http://schemas.microsoft.com/office/drawing/2014/main" id="{F03BD98B-BA1B-44F6-879C-06AB3539CF34}"/>
              </a:ext>
            </a:extLst>
          </p:cNvPr>
          <p:cNvSpPr>
            <a:spLocks noChangeShapeType="1"/>
          </p:cNvSpPr>
          <p:nvPr/>
        </p:nvSpPr>
        <p:spPr bwMode="auto">
          <a:xfrm flipV="1">
            <a:off x="7204075"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7414" name="直接连接符 10">
            <a:extLst>
              <a:ext uri="{FF2B5EF4-FFF2-40B4-BE49-F238E27FC236}">
                <a16:creationId xmlns:a16="http://schemas.microsoft.com/office/drawing/2014/main" id="{D253F791-80EE-4D87-8C03-83CADBCD6CB6}"/>
              </a:ext>
            </a:extLst>
          </p:cNvPr>
          <p:cNvSpPr>
            <a:spLocks noChangeShapeType="1"/>
          </p:cNvSpPr>
          <p:nvPr/>
        </p:nvSpPr>
        <p:spPr bwMode="auto">
          <a:xfrm flipV="1">
            <a:off x="342900"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7415" name="文本框 12">
            <a:extLst>
              <a:ext uri="{FF2B5EF4-FFF2-40B4-BE49-F238E27FC236}">
                <a16:creationId xmlns:a16="http://schemas.microsoft.com/office/drawing/2014/main" id="{454A1C57-1998-4A3B-B72A-61CFFAF01F1A}"/>
              </a:ext>
            </a:extLst>
          </p:cNvPr>
          <p:cNvSpPr>
            <a:spLocks noChangeArrowheads="1"/>
          </p:cNvSpPr>
          <p:nvPr/>
        </p:nvSpPr>
        <p:spPr bwMode="auto">
          <a:xfrm>
            <a:off x="4375150" y="470486"/>
            <a:ext cx="3481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800" b="1" i="0" u="none" strike="noStrike" kern="1200" cap="none" spc="0" normalizeH="0" baseline="0" noProof="0" dirty="0">
                <a:ln>
                  <a:noFill/>
                </a:ln>
                <a:solidFill>
                  <a:srgbClr val="000000"/>
                </a:solidFill>
                <a:effectLst/>
                <a:uLnTx/>
                <a:uFillTx/>
                <a:latin typeface="黑体" panose="02010609060101010101" pitchFamily="49" charset="-122"/>
                <a:ea typeface="宋体" panose="02010600030101010101" pitchFamily="2" charset="-122"/>
                <a:cs typeface="+mn-cs"/>
                <a:sym typeface="Calibri" panose="020F0502020204030204" pitchFamily="34" charset="0"/>
              </a:rPr>
              <a:t>Take </a:t>
            </a:r>
            <a:r>
              <a:rPr lang="en-US" altLang="zh-CN" b="1" dirty="0">
                <a:solidFill>
                  <a:srgbClr val="000000"/>
                </a:solidFill>
                <a:latin typeface="黑体" panose="02010609060101010101" pitchFamily="49" charset="-122"/>
              </a:rPr>
              <a:t>go+</a:t>
            </a:r>
            <a:r>
              <a:rPr lang="zh-CN" altLang="en-US" b="1" dirty="0">
                <a:solidFill>
                  <a:srgbClr val="000000"/>
                </a:solidFill>
                <a:latin typeface="黑体" panose="02010609060101010101" pitchFamily="49" charset="-122"/>
              </a:rPr>
              <a:t>缤果盒子</a:t>
            </a:r>
            <a:endParaRPr kumimoji="0" lang="en-US" altLang="zh-CN" sz="2800" b="0" i="0" u="none" strike="noStrike" kern="1200" cap="none" spc="0" normalizeH="0" baseline="0" noProof="0" dirty="0">
              <a:ln>
                <a:noFill/>
              </a:ln>
              <a:solidFill>
                <a:srgbClr val="262626"/>
              </a:solidFill>
              <a:effectLst/>
              <a:uLnTx/>
              <a:uFillTx/>
              <a:latin typeface="黑体" panose="02010609060101010101" pitchFamily="49" charset="-122"/>
              <a:ea typeface="宋体" panose="02010600030101010101" pitchFamily="2" charset="-122"/>
              <a:cs typeface="+mn-cs"/>
              <a:sym typeface="华文宋体" panose="02010600040101010101" pitchFamily="2" charset="-122"/>
            </a:endParaRPr>
          </a:p>
        </p:txBody>
      </p:sp>
      <p:grpSp>
        <p:nvGrpSpPr>
          <p:cNvPr id="17416" name="组合 1">
            <a:extLst>
              <a:ext uri="{FF2B5EF4-FFF2-40B4-BE49-F238E27FC236}">
                <a16:creationId xmlns:a16="http://schemas.microsoft.com/office/drawing/2014/main" id="{F1456520-775E-43CA-9E8F-B99D2462ECC6}"/>
              </a:ext>
            </a:extLst>
          </p:cNvPr>
          <p:cNvGrpSpPr>
            <a:grpSpLocks/>
          </p:cNvGrpSpPr>
          <p:nvPr/>
        </p:nvGrpSpPr>
        <p:grpSpPr bwMode="auto">
          <a:xfrm>
            <a:off x="5367338" y="1000125"/>
            <a:ext cx="1468437" cy="307975"/>
            <a:chOff x="0" y="0"/>
            <a:chExt cx="1541192" cy="321992"/>
          </a:xfrm>
        </p:grpSpPr>
        <p:sp>
          <p:nvSpPr>
            <p:cNvPr id="17426" name="椭圆 13">
              <a:extLst>
                <a:ext uri="{FF2B5EF4-FFF2-40B4-BE49-F238E27FC236}">
                  <a16:creationId xmlns:a16="http://schemas.microsoft.com/office/drawing/2014/main" id="{AED9BBCF-CDBF-46AC-9CCC-E41E69261B91}"/>
                </a:ext>
              </a:extLst>
            </p:cNvPr>
            <p:cNvSpPr>
              <a:spLocks noChangeArrowheads="1"/>
            </p:cNvSpPr>
            <p:nvPr/>
          </p:nvSpPr>
          <p:spPr bwMode="auto">
            <a:xfrm>
              <a:off x="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7427" name="椭圆 15">
              <a:extLst>
                <a:ext uri="{FF2B5EF4-FFF2-40B4-BE49-F238E27FC236}">
                  <a16:creationId xmlns:a16="http://schemas.microsoft.com/office/drawing/2014/main" id="{6D5BA5F5-ACE9-4CF2-9D01-B51B93B02098}"/>
                </a:ext>
              </a:extLst>
            </p:cNvPr>
            <p:cNvSpPr>
              <a:spLocks noChangeArrowheads="1"/>
            </p:cNvSpPr>
            <p:nvPr/>
          </p:nvSpPr>
          <p:spPr bwMode="auto">
            <a:xfrm>
              <a:off x="4064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7428" name="椭圆 16">
              <a:extLst>
                <a:ext uri="{FF2B5EF4-FFF2-40B4-BE49-F238E27FC236}">
                  <a16:creationId xmlns:a16="http://schemas.microsoft.com/office/drawing/2014/main" id="{508ABB43-A6CC-42CD-8476-2629BDCB9347}"/>
                </a:ext>
              </a:extLst>
            </p:cNvPr>
            <p:cNvSpPr>
              <a:spLocks noChangeArrowheads="1"/>
            </p:cNvSpPr>
            <p:nvPr/>
          </p:nvSpPr>
          <p:spPr bwMode="auto">
            <a:xfrm>
              <a:off x="8128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7429" name="椭圆 17">
              <a:extLst>
                <a:ext uri="{FF2B5EF4-FFF2-40B4-BE49-F238E27FC236}">
                  <a16:creationId xmlns:a16="http://schemas.microsoft.com/office/drawing/2014/main" id="{35AE0206-7A6F-424F-B2DF-1A623B92B027}"/>
                </a:ext>
              </a:extLst>
            </p:cNvPr>
            <p:cNvSpPr>
              <a:spLocks noChangeArrowheads="1"/>
            </p:cNvSpPr>
            <p:nvPr/>
          </p:nvSpPr>
          <p:spPr bwMode="auto">
            <a:xfrm>
              <a:off x="1219200" y="0"/>
              <a:ext cx="321992" cy="321992"/>
            </a:xfrm>
            <a:prstGeom prst="ellipse">
              <a:avLst/>
            </a:prstGeom>
            <a:solidFill>
              <a:srgbClr val="2F2637"/>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grpSp>
      <p:pic>
        <p:nvPicPr>
          <p:cNvPr id="3" name="图片 2">
            <a:extLst>
              <a:ext uri="{FF2B5EF4-FFF2-40B4-BE49-F238E27FC236}">
                <a16:creationId xmlns:a16="http://schemas.microsoft.com/office/drawing/2014/main" id="{9D1C9B2E-CB02-45FB-A12E-A40D61710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567845"/>
            <a:ext cx="3490000" cy="2115362"/>
          </a:xfrm>
          <a:prstGeom prst="rect">
            <a:avLst/>
          </a:prstGeom>
        </p:spPr>
      </p:pic>
      <p:sp>
        <p:nvSpPr>
          <p:cNvPr id="13" name="文本框 12">
            <a:extLst>
              <a:ext uri="{FF2B5EF4-FFF2-40B4-BE49-F238E27FC236}">
                <a16:creationId xmlns:a16="http://schemas.microsoft.com/office/drawing/2014/main" id="{BFE406A7-C484-4FBE-B0F8-B208952350F0}"/>
              </a:ext>
            </a:extLst>
          </p:cNvPr>
          <p:cNvSpPr>
            <a:spLocks noChangeArrowheads="1"/>
          </p:cNvSpPr>
          <p:nvPr/>
        </p:nvSpPr>
        <p:spPr bwMode="auto">
          <a:xfrm>
            <a:off x="3047596" y="1440805"/>
            <a:ext cx="3481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Calibri" panose="020F0502020204030204" pitchFamily="34" charset="0"/>
              </a:rPr>
              <a:t>Take </a:t>
            </a:r>
            <a:r>
              <a:rPr lang="en-US" altLang="zh-CN" sz="2400" b="1" dirty="0">
                <a:solidFill>
                  <a:srgbClr val="000000"/>
                </a:solidFill>
                <a:latin typeface="微软雅黑" panose="020B0503020204020204" pitchFamily="34" charset="-122"/>
                <a:ea typeface="微软雅黑" panose="020B0503020204020204" pitchFamily="34" charset="-122"/>
              </a:rPr>
              <a:t>go</a:t>
            </a:r>
            <a:endParaRPr kumimoji="0" lang="en-US" altLang="zh-CN" sz="24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sym typeface="华文宋体" panose="02010600040101010101" pitchFamily="2" charset="-122"/>
            </a:endParaRPr>
          </a:p>
        </p:txBody>
      </p:sp>
      <p:sp>
        <p:nvSpPr>
          <p:cNvPr id="2" name="矩形 1">
            <a:extLst>
              <a:ext uri="{FF2B5EF4-FFF2-40B4-BE49-F238E27FC236}">
                <a16:creationId xmlns:a16="http://schemas.microsoft.com/office/drawing/2014/main" id="{86775689-A01E-4563-A90C-5D63511B74FC}"/>
              </a:ext>
            </a:extLst>
          </p:cNvPr>
          <p:cNvSpPr/>
          <p:nvPr/>
        </p:nvSpPr>
        <p:spPr>
          <a:xfrm>
            <a:off x="4038162" y="2096730"/>
            <a:ext cx="7061960" cy="1477328"/>
          </a:xfrm>
          <a:prstGeom prst="rect">
            <a:avLst/>
          </a:prstGeom>
        </p:spPr>
        <p:txBody>
          <a:bodyPr wrap="square">
            <a:spAutoFit/>
          </a:bodyPr>
          <a:lstStyle/>
          <a:p>
            <a:pPr algn="just">
              <a:spcAft>
                <a:spcPts val="0"/>
              </a:spcAft>
            </a:pPr>
            <a:r>
              <a:rPr lang="zh-CN" altLang="zh-CN" kern="1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深兰科技研发，应用了卷积神经网络、</a:t>
            </a:r>
            <a:r>
              <a:rPr lang="en-US" altLang="zh-CN" kern="1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Deep learning</a:t>
            </a:r>
            <a:r>
              <a:rPr lang="zh-CN" altLang="zh-CN" kern="1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深度学习、机器视觉、生物识别、生物支付等人工智能领域前沿技术，顾客进入</a:t>
            </a:r>
            <a:r>
              <a:rPr lang="en-US" altLang="zh-CN" kern="1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take go </a:t>
            </a:r>
            <a:r>
              <a:rPr lang="zh-CN" altLang="zh-CN" kern="1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无人店需要手掌按在生物识别读写器上，这个识别器不是掌纹或者指纹识别器</a:t>
            </a:r>
            <a:r>
              <a:rPr lang="en-US" altLang="zh-CN" kern="1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a:t>
            </a:r>
            <a:r>
              <a:rPr lang="zh-CN" altLang="zh-CN" kern="1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基于深度学习</a:t>
            </a:r>
            <a:r>
              <a:rPr lang="en-US" altLang="zh-CN" kern="1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(Deep learning)</a:t>
            </a:r>
            <a:r>
              <a:rPr lang="zh-CN" altLang="zh-CN" kern="1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的卷积神经网络技术，该技术主要用于对整个无人零售店内物品的监测、识别与跟踪。</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5" name="图片 14">
            <a:extLst>
              <a:ext uri="{FF2B5EF4-FFF2-40B4-BE49-F238E27FC236}">
                <a16:creationId xmlns:a16="http://schemas.microsoft.com/office/drawing/2014/main" id="{A6120682-F4F1-413E-A150-026F48021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2839" y="5150735"/>
            <a:ext cx="1687513" cy="1453076"/>
          </a:xfrm>
          <a:prstGeom prst="rect">
            <a:avLst/>
          </a:prstGeom>
        </p:spPr>
      </p:pic>
      <p:pic>
        <p:nvPicPr>
          <p:cNvPr id="16" name="图片 15">
            <a:extLst>
              <a:ext uri="{FF2B5EF4-FFF2-40B4-BE49-F238E27FC236}">
                <a16:creationId xmlns:a16="http://schemas.microsoft.com/office/drawing/2014/main" id="{69CD27DC-B13B-4265-AADD-AFB986AC9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0352" y="3778635"/>
            <a:ext cx="1583025" cy="1372100"/>
          </a:xfrm>
          <a:prstGeom prst="rect">
            <a:avLst/>
          </a:prstGeom>
        </p:spPr>
      </p:pic>
      <p:sp>
        <p:nvSpPr>
          <p:cNvPr id="4" name="矩形 3">
            <a:extLst>
              <a:ext uri="{FF2B5EF4-FFF2-40B4-BE49-F238E27FC236}">
                <a16:creationId xmlns:a16="http://schemas.microsoft.com/office/drawing/2014/main" id="{460F94CF-E223-4014-B330-CB4C54D8C272}"/>
              </a:ext>
            </a:extLst>
          </p:cNvPr>
          <p:cNvSpPr/>
          <p:nvPr/>
        </p:nvSpPr>
        <p:spPr>
          <a:xfrm>
            <a:off x="811023" y="4095353"/>
            <a:ext cx="1415772" cy="461665"/>
          </a:xfrm>
          <a:prstGeom prst="rect">
            <a:avLst/>
          </a:prstGeom>
        </p:spPr>
        <p:txBody>
          <a:bodyPr wrap="none">
            <a:spAutoFit/>
          </a:bodyPr>
          <a:lstStyle/>
          <a:p>
            <a:r>
              <a:rPr lang="zh-CN" altLang="en-US" sz="2400" b="1" dirty="0">
                <a:solidFill>
                  <a:srgbClr val="000000"/>
                </a:solidFill>
                <a:latin typeface="微软雅黑" panose="020B0503020204020204" pitchFamily="34" charset="-122"/>
                <a:ea typeface="微软雅黑" panose="020B0503020204020204" pitchFamily="34" charset="-122"/>
              </a:rPr>
              <a:t>缤果盒子</a:t>
            </a:r>
            <a:endParaRPr lang="zh-CN" altLang="en-US" sz="2400" dirty="0">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53C2DAE0-62D6-4B7F-B014-025A91C47578}"/>
              </a:ext>
            </a:extLst>
          </p:cNvPr>
          <p:cNvSpPr/>
          <p:nvPr/>
        </p:nvSpPr>
        <p:spPr>
          <a:xfrm>
            <a:off x="811022" y="4734730"/>
            <a:ext cx="6816693" cy="2031325"/>
          </a:xfrm>
          <a:prstGeom prst="rect">
            <a:avLst/>
          </a:prstGeom>
        </p:spPr>
        <p:txBody>
          <a:bodyPr wrap="square">
            <a:spAutoFit/>
          </a:bodyPr>
          <a:lstStyle/>
          <a:p>
            <a:pPr algn="just">
              <a:spcAft>
                <a:spcPts val="0"/>
              </a:spcAft>
            </a:pPr>
            <a:r>
              <a:rPr lang="zh-CN" altLang="zh-CN" dirty="0">
                <a:latin typeface="微软雅黑" panose="020B0503020204020204" pitchFamily="34" charset="-122"/>
                <a:ea typeface="微软雅黑" panose="020B0503020204020204" pitchFamily="34" charset="-122"/>
              </a:rPr>
              <a:t>欧尚、大润发相继在上海推出无人零售商店缤果盒子，缤果盒子的购物流程较为简单，</a:t>
            </a:r>
            <a:r>
              <a:rPr lang="zh-CN" altLang="zh-CN" kern="1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首先顾客进入商店需要扫描二维码，目前只支持微信扫描，暂不支持支付宝，如果微信没有实名认证，同样无法进入。用户在商店内选好商品后，需将商品整齐放置于收银台检测区，然后，检测台边上的显示屏会自动显示一个收费二维码，用户可以利用微信或者支付宝扫描二维码即可完成付账，然后离店即可。</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6021935"/>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25602" name="矩形 29">
            <a:extLst>
              <a:ext uri="{FF2B5EF4-FFF2-40B4-BE49-F238E27FC236}">
                <a16:creationId xmlns:a16="http://schemas.microsoft.com/office/drawing/2014/main" id="{76CB249A-2A4C-447E-A86E-E239C29B4495}"/>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5603" name="矩形 30">
            <a:extLst>
              <a:ext uri="{FF2B5EF4-FFF2-40B4-BE49-F238E27FC236}">
                <a16:creationId xmlns:a16="http://schemas.microsoft.com/office/drawing/2014/main" id="{3CEF1306-CE73-46C2-A62D-D242B9479BC0}"/>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5604" name="椭圆 51">
            <a:extLst>
              <a:ext uri="{FF2B5EF4-FFF2-40B4-BE49-F238E27FC236}">
                <a16:creationId xmlns:a16="http://schemas.microsoft.com/office/drawing/2014/main" id="{8192886A-0A99-4010-884E-6057545E558A}"/>
              </a:ext>
            </a:extLst>
          </p:cNvPr>
          <p:cNvSpPr>
            <a:spLocks noChangeArrowheads="1"/>
          </p:cNvSpPr>
          <p:nvPr/>
        </p:nvSpPr>
        <p:spPr bwMode="auto">
          <a:xfrm>
            <a:off x="1057275" y="1954213"/>
            <a:ext cx="3635375" cy="3635375"/>
          </a:xfrm>
          <a:prstGeom prst="ellipse">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5605" name="椭圆 52">
            <a:extLst>
              <a:ext uri="{FF2B5EF4-FFF2-40B4-BE49-F238E27FC236}">
                <a16:creationId xmlns:a16="http://schemas.microsoft.com/office/drawing/2014/main" id="{09FB8138-E2B0-4C04-B703-7F4AA8EF1F23}"/>
              </a:ext>
            </a:extLst>
          </p:cNvPr>
          <p:cNvSpPr>
            <a:spLocks noChangeArrowheads="1"/>
          </p:cNvSpPr>
          <p:nvPr/>
        </p:nvSpPr>
        <p:spPr bwMode="auto">
          <a:xfrm>
            <a:off x="3870325" y="5586413"/>
            <a:ext cx="923925" cy="923925"/>
          </a:xfrm>
          <a:prstGeom prst="ellipse">
            <a:avLst/>
          </a:prstGeom>
          <a:solidFill>
            <a:srgbClr val="2F26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5606" name="椭圆 53">
            <a:extLst>
              <a:ext uri="{FF2B5EF4-FFF2-40B4-BE49-F238E27FC236}">
                <a16:creationId xmlns:a16="http://schemas.microsoft.com/office/drawing/2014/main" id="{006B42FA-0738-44D6-98FF-CC4AEBECE796}"/>
              </a:ext>
            </a:extLst>
          </p:cNvPr>
          <p:cNvSpPr>
            <a:spLocks noChangeArrowheads="1"/>
          </p:cNvSpPr>
          <p:nvPr/>
        </p:nvSpPr>
        <p:spPr bwMode="auto">
          <a:xfrm>
            <a:off x="3432175" y="1146175"/>
            <a:ext cx="631825" cy="631825"/>
          </a:xfrm>
          <a:prstGeom prst="ellipse">
            <a:avLst/>
          </a:prstGeom>
          <a:solidFill>
            <a:srgbClr val="D0EAEB"/>
          </a:solidFill>
          <a:ln w="6350">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5607" name="文本框 54">
            <a:extLst>
              <a:ext uri="{FF2B5EF4-FFF2-40B4-BE49-F238E27FC236}">
                <a16:creationId xmlns:a16="http://schemas.microsoft.com/office/drawing/2014/main" id="{E98AF34E-5891-4717-905A-E9852A44AE13}"/>
              </a:ext>
            </a:extLst>
          </p:cNvPr>
          <p:cNvSpPr>
            <a:spLocks noChangeArrowheads="1"/>
          </p:cNvSpPr>
          <p:nvPr/>
        </p:nvSpPr>
        <p:spPr bwMode="auto">
          <a:xfrm>
            <a:off x="6005691" y="3525619"/>
            <a:ext cx="61863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None/>
            </a:pPr>
            <a:r>
              <a:rPr lang="zh-CN" altLang="en-US" sz="36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新零售“门店”配送的优劣势</a:t>
            </a:r>
          </a:p>
        </p:txBody>
      </p:sp>
      <p:sp>
        <p:nvSpPr>
          <p:cNvPr id="25608" name="文本框 55">
            <a:extLst>
              <a:ext uri="{FF2B5EF4-FFF2-40B4-BE49-F238E27FC236}">
                <a16:creationId xmlns:a16="http://schemas.microsoft.com/office/drawing/2014/main" id="{6F9A69E1-04B1-4011-BA97-0C7DE2DCFF5F}"/>
              </a:ext>
            </a:extLst>
          </p:cNvPr>
          <p:cNvSpPr>
            <a:spLocks noChangeArrowheads="1"/>
          </p:cNvSpPr>
          <p:nvPr/>
        </p:nvSpPr>
        <p:spPr bwMode="auto">
          <a:xfrm>
            <a:off x="6813549" y="3986755"/>
            <a:ext cx="1563248"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b="1" dirty="0">
                <a:solidFill>
                  <a:schemeClr val="bg1"/>
                </a:solidFill>
                <a:latin typeface="微软雅黑" panose="020B0503020204020204" pitchFamily="34" charset="-122"/>
                <a:ea typeface="微软雅黑" panose="020B0503020204020204" pitchFamily="34" charset="-122"/>
                <a:sym typeface="华文宋体" panose="02010600040101010101" pitchFamily="2" charset="-122"/>
              </a:rPr>
              <a:t>          </a:t>
            </a:r>
            <a:endParaRPr lang="zh-CN" altLang="en-US" sz="3600" b="1" dirty="0">
              <a:solidFill>
                <a:schemeClr val="bg1"/>
              </a:solidFill>
              <a:latin typeface="微软雅黑" panose="020B0503020204020204" pitchFamily="34" charset="-122"/>
              <a:ea typeface="微软雅黑" panose="020B0503020204020204" pitchFamily="34" charset="-122"/>
              <a:sym typeface="华文宋体" panose="02010600040101010101" pitchFamily="2" charset="-122"/>
            </a:endParaRPr>
          </a:p>
          <a:p>
            <a:pPr marL="285750" indent="-285750" eaLnBrk="1" hangingPunct="1">
              <a:lnSpc>
                <a:spcPct val="100000"/>
              </a:lnSpc>
              <a:spcBef>
                <a:spcPct val="0"/>
              </a:spcBef>
              <a:buFont typeface="Wingdings" panose="05000000000000000000" pitchFamily="2" charset="2"/>
              <a:buChar char="Ø"/>
            </a:pPr>
            <a:r>
              <a:rPr lang="zh-CN" altLang="en-US" sz="20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优势</a:t>
            </a:r>
            <a:endParaRPr lang="en-US" altLang="zh-CN" sz="20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endParaRPr>
          </a:p>
          <a:p>
            <a:pPr marL="285750" indent="-285750" eaLnBrk="1" hangingPunct="1">
              <a:lnSpc>
                <a:spcPct val="100000"/>
              </a:lnSpc>
              <a:spcBef>
                <a:spcPct val="0"/>
              </a:spcBef>
              <a:buFont typeface="Wingdings" panose="05000000000000000000" pitchFamily="2" charset="2"/>
              <a:buChar char="Ø"/>
            </a:pPr>
            <a:r>
              <a:rPr lang="zh-CN" altLang="en-US" sz="20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劣势</a:t>
            </a:r>
            <a:endParaRPr lang="en-US" altLang="zh-CN" sz="20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endParaRPr>
          </a:p>
        </p:txBody>
      </p:sp>
      <p:sp>
        <p:nvSpPr>
          <p:cNvPr id="25609" name="直接连接符 56">
            <a:extLst>
              <a:ext uri="{FF2B5EF4-FFF2-40B4-BE49-F238E27FC236}">
                <a16:creationId xmlns:a16="http://schemas.microsoft.com/office/drawing/2014/main" id="{BE3A461D-9CCF-448A-9F33-40073896161E}"/>
              </a:ext>
            </a:extLst>
          </p:cNvPr>
          <p:cNvSpPr>
            <a:spLocks noChangeShapeType="1"/>
          </p:cNvSpPr>
          <p:nvPr/>
        </p:nvSpPr>
        <p:spPr bwMode="auto">
          <a:xfrm rot="5400000">
            <a:off x="8612981" y="2478882"/>
            <a:ext cx="1587" cy="3600450"/>
          </a:xfrm>
          <a:prstGeom prst="line">
            <a:avLst/>
          </a:prstGeom>
          <a:noFill/>
          <a:ln w="1270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5610" name="椭圆 58">
            <a:extLst>
              <a:ext uri="{FF2B5EF4-FFF2-40B4-BE49-F238E27FC236}">
                <a16:creationId xmlns:a16="http://schemas.microsoft.com/office/drawing/2014/main" id="{B73A4F85-57C6-44BE-8514-4AE15253246E}"/>
              </a:ext>
            </a:extLst>
          </p:cNvPr>
          <p:cNvSpPr>
            <a:spLocks noChangeArrowheads="1"/>
          </p:cNvSpPr>
          <p:nvPr/>
        </p:nvSpPr>
        <p:spPr bwMode="auto">
          <a:xfrm>
            <a:off x="5873750" y="1954213"/>
            <a:ext cx="1012825" cy="1012825"/>
          </a:xfrm>
          <a:prstGeom prst="ellipse">
            <a:avLst/>
          </a:prstGeom>
          <a:solidFill>
            <a:srgbClr val="D0EAEB"/>
          </a:solidFill>
          <a:ln w="6350">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25611" name="组合 59">
            <a:extLst>
              <a:ext uri="{FF2B5EF4-FFF2-40B4-BE49-F238E27FC236}">
                <a16:creationId xmlns:a16="http://schemas.microsoft.com/office/drawing/2014/main" id="{8449EB8D-B91E-4080-ACFE-FD57244323BC}"/>
              </a:ext>
            </a:extLst>
          </p:cNvPr>
          <p:cNvGrpSpPr>
            <a:grpSpLocks/>
          </p:cNvGrpSpPr>
          <p:nvPr/>
        </p:nvGrpSpPr>
        <p:grpSpPr bwMode="auto">
          <a:xfrm>
            <a:off x="6149975" y="2284413"/>
            <a:ext cx="498475" cy="477837"/>
            <a:chOff x="0" y="0"/>
            <a:chExt cx="2438400" cy="2332038"/>
          </a:xfrm>
        </p:grpSpPr>
        <p:sp>
          <p:nvSpPr>
            <p:cNvPr id="25615" name="Freeform 25">
              <a:extLst>
                <a:ext uri="{FF2B5EF4-FFF2-40B4-BE49-F238E27FC236}">
                  <a16:creationId xmlns:a16="http://schemas.microsoft.com/office/drawing/2014/main" id="{1C067A4C-1C52-4587-B0B1-30F62B8FE695}"/>
                </a:ext>
              </a:extLst>
            </p:cNvPr>
            <p:cNvSpPr>
              <a:spLocks noChangeArrowheads="1"/>
            </p:cNvSpPr>
            <p:nvPr/>
          </p:nvSpPr>
          <p:spPr bwMode="auto">
            <a:xfrm>
              <a:off x="893763" y="1676400"/>
              <a:ext cx="655638" cy="655638"/>
            </a:xfrm>
            <a:custGeom>
              <a:avLst/>
              <a:gdLst>
                <a:gd name="T0" fmla="*/ 2147483646 w 413"/>
                <a:gd name="T1" fmla="*/ 2147483646 h 413"/>
                <a:gd name="T2" fmla="*/ 0 w 413"/>
                <a:gd name="T3" fmla="*/ 0 h 413"/>
                <a:gd name="T4" fmla="*/ 2147483646 w 413"/>
                <a:gd name="T5" fmla="*/ 0 h 413"/>
                <a:gd name="T6" fmla="*/ 2147483646 w 413"/>
                <a:gd name="T7" fmla="*/ 2147483646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5616" name="任意多边形 61">
              <a:extLst>
                <a:ext uri="{FF2B5EF4-FFF2-40B4-BE49-F238E27FC236}">
                  <a16:creationId xmlns:a16="http://schemas.microsoft.com/office/drawing/2014/main" id="{47506B5F-439B-4CE8-9E09-72E868B2A399}"/>
                </a:ext>
              </a:extLst>
            </p:cNvPr>
            <p:cNvSpPr>
              <a:spLocks noChangeArrowheads="1"/>
            </p:cNvSpPr>
            <p:nvPr/>
          </p:nvSpPr>
          <p:spPr bwMode="auto">
            <a:xfrm>
              <a:off x="0" y="0"/>
              <a:ext cx="2438400" cy="1774825"/>
            </a:xfrm>
            <a:custGeom>
              <a:avLst/>
              <a:gdLst>
                <a:gd name="T0" fmla="*/ 290196 w 2438400"/>
                <a:gd name="T1" fmla="*/ 0 h 1774825"/>
                <a:gd name="T2" fmla="*/ 2151972 w 2438400"/>
                <a:gd name="T3" fmla="*/ 0 h 1774825"/>
                <a:gd name="T4" fmla="*/ 2438400 w 2438400"/>
                <a:gd name="T5" fmla="*/ 286384 h 1774825"/>
                <a:gd name="T6" fmla="*/ 2438400 w 2438400"/>
                <a:gd name="T7" fmla="*/ 1484673 h 1774825"/>
                <a:gd name="T8" fmla="*/ 2151972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sp>
        <p:nvSpPr>
          <p:cNvPr id="25612" name="椭圆 14">
            <a:extLst>
              <a:ext uri="{FF2B5EF4-FFF2-40B4-BE49-F238E27FC236}">
                <a16:creationId xmlns:a16="http://schemas.microsoft.com/office/drawing/2014/main" id="{39D32AEF-7C91-4538-AD32-E3414051B3B2}"/>
              </a:ext>
            </a:extLst>
          </p:cNvPr>
          <p:cNvSpPr>
            <a:spLocks noChangeArrowheads="1"/>
          </p:cNvSpPr>
          <p:nvPr/>
        </p:nvSpPr>
        <p:spPr bwMode="auto">
          <a:xfrm>
            <a:off x="1057275" y="1954213"/>
            <a:ext cx="3635375" cy="3635375"/>
          </a:xfrm>
          <a:prstGeom prst="ellipse">
            <a:avLst/>
          </a:prstGeom>
          <a:solidFill>
            <a:srgbClr val="2F2637">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5613" name="椭圆 15">
            <a:extLst>
              <a:ext uri="{FF2B5EF4-FFF2-40B4-BE49-F238E27FC236}">
                <a16:creationId xmlns:a16="http://schemas.microsoft.com/office/drawing/2014/main" id="{4CCA4B01-AB3E-4CD1-8BB8-487D0183AB37}"/>
              </a:ext>
            </a:extLst>
          </p:cNvPr>
          <p:cNvSpPr>
            <a:spLocks noChangeArrowheads="1"/>
          </p:cNvSpPr>
          <p:nvPr/>
        </p:nvSpPr>
        <p:spPr bwMode="auto">
          <a:xfrm>
            <a:off x="1233488" y="2127250"/>
            <a:ext cx="3282950" cy="3282950"/>
          </a:xfrm>
          <a:prstGeom prst="ellipse">
            <a:avLst/>
          </a:prstGeom>
          <a:noFill/>
          <a:ln w="63500">
            <a:solidFill>
              <a:srgbClr val="D0EAEB"/>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5614" name="文本框 57">
            <a:extLst>
              <a:ext uri="{FF2B5EF4-FFF2-40B4-BE49-F238E27FC236}">
                <a16:creationId xmlns:a16="http://schemas.microsoft.com/office/drawing/2014/main" id="{C0BEF616-C93B-40DA-AACE-C018F53D7B8B}"/>
              </a:ext>
            </a:extLst>
          </p:cNvPr>
          <p:cNvSpPr>
            <a:spLocks noChangeArrowheads="1"/>
          </p:cNvSpPr>
          <p:nvPr/>
        </p:nvSpPr>
        <p:spPr bwMode="auto">
          <a:xfrm>
            <a:off x="1971675" y="2668588"/>
            <a:ext cx="18478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3800" b="1">
                <a:solidFill>
                  <a:srgbClr val="FDFDFD"/>
                </a:solidFill>
                <a:latin typeface="华文宋体" panose="02010600040101010101" pitchFamily="2" charset="-122"/>
                <a:ea typeface="华文宋体" panose="02010600040101010101" pitchFamily="2" charset="-122"/>
                <a:sym typeface="华文宋体" panose="02010600040101010101" pitchFamily="2" charset="-122"/>
              </a:rPr>
              <a:t>03</a:t>
            </a:r>
            <a:endParaRPr lang="zh-CN" altLang="en-US" sz="13800" b="1">
              <a:solidFill>
                <a:srgbClr val="FDFDFD"/>
              </a:solidFill>
              <a:latin typeface="华文宋体" panose="02010600040101010101" pitchFamily="2" charset="-122"/>
              <a:ea typeface="华文宋体" panose="02010600040101010101" pitchFamily="2" charset="-122"/>
              <a:sym typeface="华文宋体" panose="020106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26628" name="直接连接符 8">
            <a:extLst>
              <a:ext uri="{FF2B5EF4-FFF2-40B4-BE49-F238E27FC236}">
                <a16:creationId xmlns:a16="http://schemas.microsoft.com/office/drawing/2014/main" id="{6B79F37A-C69F-4852-862C-B9451A54B55C}"/>
              </a:ext>
            </a:extLst>
          </p:cNvPr>
          <p:cNvSpPr>
            <a:spLocks noChangeShapeType="1"/>
          </p:cNvSpPr>
          <p:nvPr/>
        </p:nvSpPr>
        <p:spPr bwMode="auto">
          <a:xfrm flipV="1">
            <a:off x="7204075"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6629" name="直接连接符 10">
            <a:extLst>
              <a:ext uri="{FF2B5EF4-FFF2-40B4-BE49-F238E27FC236}">
                <a16:creationId xmlns:a16="http://schemas.microsoft.com/office/drawing/2014/main" id="{26AEBBFF-55A0-48FC-82BC-120506A12C23}"/>
              </a:ext>
            </a:extLst>
          </p:cNvPr>
          <p:cNvSpPr>
            <a:spLocks noChangeShapeType="1"/>
          </p:cNvSpPr>
          <p:nvPr/>
        </p:nvSpPr>
        <p:spPr bwMode="auto">
          <a:xfrm flipV="1">
            <a:off x="342900"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 name="矩形 5">
            <a:extLst>
              <a:ext uri="{FF2B5EF4-FFF2-40B4-BE49-F238E27FC236}">
                <a16:creationId xmlns:a16="http://schemas.microsoft.com/office/drawing/2014/main" id="{18E3B754-419B-43BD-998D-0027499D3E6E}"/>
              </a:ext>
            </a:extLst>
          </p:cNvPr>
          <p:cNvSpPr>
            <a:spLocks noChangeArrowheads="1"/>
          </p:cNvSpPr>
          <p:nvPr/>
        </p:nvSpPr>
        <p:spPr bwMode="auto">
          <a:xfrm>
            <a:off x="342900" y="1191125"/>
            <a:ext cx="2636699"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342900" indent="-342900" algn="ctr">
              <a:lnSpc>
                <a:spcPct val="150000"/>
              </a:lnSpc>
              <a:spcBef>
                <a:spcPct val="0"/>
              </a:spcBef>
              <a:buFont typeface="Wingdings" panose="05000000000000000000" pitchFamily="2" charset="2"/>
              <a:buChar char="p"/>
            </a:pPr>
            <a:r>
              <a:rPr lang="zh-CN" altLang="en-US" sz="2400" dirty="0">
                <a:latin typeface="微软雅黑" panose="020B0503020204020204" pitchFamily="34" charset="-122"/>
                <a:ea typeface="微软雅黑" panose="020B0503020204020204" pitchFamily="34" charset="-122"/>
              </a:rPr>
              <a:t>配送优势</a:t>
            </a:r>
          </a:p>
        </p:txBody>
      </p:sp>
      <p:sp>
        <p:nvSpPr>
          <p:cNvPr id="26652" name="矩形 32">
            <a:extLst>
              <a:ext uri="{FF2B5EF4-FFF2-40B4-BE49-F238E27FC236}">
                <a16:creationId xmlns:a16="http://schemas.microsoft.com/office/drawing/2014/main" id="{D82BC573-68F9-476B-BFE3-CF4B07C126F5}"/>
              </a:ext>
            </a:extLst>
          </p:cNvPr>
          <p:cNvSpPr>
            <a:spLocks noChangeArrowheads="1"/>
          </p:cNvSpPr>
          <p:nvPr/>
        </p:nvSpPr>
        <p:spPr bwMode="auto">
          <a:xfrm>
            <a:off x="1277526" y="2765168"/>
            <a:ext cx="3158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zh-CN" altLang="en-US" sz="2400" dirty="0">
                <a:latin typeface="微软雅黑" panose="020B0503020204020204" pitchFamily="34" charset="-122"/>
                <a:ea typeface="微软雅黑" panose="020B0503020204020204" pitchFamily="34" charset="-122"/>
              </a:rPr>
              <a:t>优化的配送路径</a:t>
            </a:r>
          </a:p>
        </p:txBody>
      </p:sp>
      <p:grpSp>
        <p:nvGrpSpPr>
          <p:cNvPr id="10" name="组合 9">
            <a:extLst>
              <a:ext uri="{FF2B5EF4-FFF2-40B4-BE49-F238E27FC236}">
                <a16:creationId xmlns:a16="http://schemas.microsoft.com/office/drawing/2014/main" id="{14BFE513-3B2E-4E96-B4E5-9E8CB0923D23}"/>
              </a:ext>
            </a:extLst>
          </p:cNvPr>
          <p:cNvGrpSpPr>
            <a:grpSpLocks/>
          </p:cNvGrpSpPr>
          <p:nvPr/>
        </p:nvGrpSpPr>
        <p:grpSpPr bwMode="auto">
          <a:xfrm>
            <a:off x="869262" y="2152866"/>
            <a:ext cx="3106737" cy="461665"/>
            <a:chOff x="8226424" y="2293718"/>
            <a:chExt cx="3106738" cy="461993"/>
          </a:xfrm>
        </p:grpSpPr>
        <p:sp>
          <p:nvSpPr>
            <p:cNvPr id="26645" name="矩形 6">
              <a:extLst>
                <a:ext uri="{FF2B5EF4-FFF2-40B4-BE49-F238E27FC236}">
                  <a16:creationId xmlns:a16="http://schemas.microsoft.com/office/drawing/2014/main" id="{BC0DB3B9-C3BA-4C9C-B24B-8B2C164BAC23}"/>
                </a:ext>
              </a:extLst>
            </p:cNvPr>
            <p:cNvSpPr>
              <a:spLocks noChangeArrowheads="1"/>
            </p:cNvSpPr>
            <p:nvPr/>
          </p:nvSpPr>
          <p:spPr bwMode="auto">
            <a:xfrm>
              <a:off x="8589962" y="2293718"/>
              <a:ext cx="2743200" cy="4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zh-CN" altLang="en-US" sz="2400" dirty="0">
                  <a:latin typeface="微软雅黑" panose="020B0503020204020204" pitchFamily="34" charset="-122"/>
                  <a:ea typeface="微软雅黑" panose="020B0503020204020204" pitchFamily="34" charset="-122"/>
                </a:rPr>
                <a:t>配送速度快</a:t>
              </a:r>
            </a:p>
          </p:txBody>
        </p:sp>
        <p:grpSp>
          <p:nvGrpSpPr>
            <p:cNvPr id="26646" name="组合 5">
              <a:extLst>
                <a:ext uri="{FF2B5EF4-FFF2-40B4-BE49-F238E27FC236}">
                  <a16:creationId xmlns:a16="http://schemas.microsoft.com/office/drawing/2014/main" id="{36DFB3DE-4D02-410D-85FD-02AB80B7DE78}"/>
                </a:ext>
              </a:extLst>
            </p:cNvPr>
            <p:cNvGrpSpPr>
              <a:grpSpLocks/>
            </p:cNvGrpSpPr>
            <p:nvPr/>
          </p:nvGrpSpPr>
          <p:grpSpPr bwMode="auto">
            <a:xfrm>
              <a:off x="8226424" y="2376615"/>
              <a:ext cx="308101" cy="372102"/>
              <a:chOff x="0" y="0"/>
              <a:chExt cx="308596" cy="372842"/>
            </a:xfrm>
          </p:grpSpPr>
          <p:sp>
            <p:nvSpPr>
              <p:cNvPr id="26647" name="Freeform 108">
                <a:extLst>
                  <a:ext uri="{FF2B5EF4-FFF2-40B4-BE49-F238E27FC236}">
                    <a16:creationId xmlns:a16="http://schemas.microsoft.com/office/drawing/2014/main" id="{611B91CB-DF64-4C1C-840B-0B6CC06CE959}"/>
                  </a:ext>
                </a:extLst>
              </p:cNvPr>
              <p:cNvSpPr>
                <a:spLocks noEditPoints="1" noChangeArrowheads="1"/>
              </p:cNvSpPr>
              <p:nvPr/>
            </p:nvSpPr>
            <p:spPr bwMode="auto">
              <a:xfrm>
                <a:off x="62518" y="151224"/>
                <a:ext cx="51534" cy="52380"/>
              </a:xfrm>
              <a:custGeom>
                <a:avLst/>
                <a:gdLst>
                  <a:gd name="T0" fmla="*/ 2147483646 w 26"/>
                  <a:gd name="T1" fmla="*/ 0 h 26"/>
                  <a:gd name="T2" fmla="*/ 0 w 26"/>
                  <a:gd name="T3" fmla="*/ 2147483646 h 26"/>
                  <a:gd name="T4" fmla="*/ 2147483646 w 26"/>
                  <a:gd name="T5" fmla="*/ 2147483646 h 26"/>
                  <a:gd name="T6" fmla="*/ 2147483646 w 26"/>
                  <a:gd name="T7" fmla="*/ 2147483646 h 26"/>
                  <a:gd name="T8" fmla="*/ 2147483646 w 26"/>
                  <a:gd name="T9" fmla="*/ 0 h 26"/>
                  <a:gd name="T10" fmla="*/ 2147483646 w 26"/>
                  <a:gd name="T11" fmla="*/ 2147483646 h 26"/>
                  <a:gd name="T12" fmla="*/ 2147483646 w 26"/>
                  <a:gd name="T13" fmla="*/ 2147483646 h 26"/>
                  <a:gd name="T14" fmla="*/ 2147483646 w 26"/>
                  <a:gd name="T15" fmla="*/ 2147483646 h 26"/>
                  <a:gd name="T16" fmla="*/ 2147483646 w 26"/>
                  <a:gd name="T17" fmla="*/ 2147483646 h 26"/>
                  <a:gd name="T18" fmla="*/ 2147483646 w 26"/>
                  <a:gd name="T19" fmla="*/ 2147483646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6648" name="Freeform 109">
                <a:extLst>
                  <a:ext uri="{FF2B5EF4-FFF2-40B4-BE49-F238E27FC236}">
                    <a16:creationId xmlns:a16="http://schemas.microsoft.com/office/drawing/2014/main" id="{C3C4EB7C-EEAB-420D-99CE-3C75DB0E7C9A}"/>
                  </a:ext>
                </a:extLst>
              </p:cNvPr>
              <p:cNvSpPr>
                <a:spLocks noEditPoints="1" noChangeArrowheads="1"/>
              </p:cNvSpPr>
              <p:nvPr/>
            </p:nvSpPr>
            <p:spPr bwMode="auto">
              <a:xfrm>
                <a:off x="178260" y="117431"/>
                <a:ext cx="43931" cy="43931"/>
              </a:xfrm>
              <a:custGeom>
                <a:avLst/>
                <a:gdLst>
                  <a:gd name="T0" fmla="*/ 2147483646 w 22"/>
                  <a:gd name="T1" fmla="*/ 0 h 22"/>
                  <a:gd name="T2" fmla="*/ 0 w 22"/>
                  <a:gd name="T3" fmla="*/ 2147483646 h 22"/>
                  <a:gd name="T4" fmla="*/ 2147483646 w 22"/>
                  <a:gd name="T5" fmla="*/ 2147483646 h 22"/>
                  <a:gd name="T6" fmla="*/ 2147483646 w 22"/>
                  <a:gd name="T7" fmla="*/ 2147483646 h 22"/>
                  <a:gd name="T8" fmla="*/ 2147483646 w 22"/>
                  <a:gd name="T9" fmla="*/ 0 h 22"/>
                  <a:gd name="T10" fmla="*/ 2147483646 w 22"/>
                  <a:gd name="T11" fmla="*/ 2147483646 h 22"/>
                  <a:gd name="T12" fmla="*/ 2147483646 w 22"/>
                  <a:gd name="T13" fmla="*/ 2147483646 h 22"/>
                  <a:gd name="T14" fmla="*/ 2147483646 w 22"/>
                  <a:gd name="T15" fmla="*/ 2147483646 h 22"/>
                  <a:gd name="T16" fmla="*/ 2147483646 w 22"/>
                  <a:gd name="T17" fmla="*/ 2147483646 h 22"/>
                  <a:gd name="T18" fmla="*/ 2147483646 w 22"/>
                  <a:gd name="T19" fmla="*/ 2147483646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6649" name="Freeform 110">
                <a:extLst>
                  <a:ext uri="{FF2B5EF4-FFF2-40B4-BE49-F238E27FC236}">
                    <a16:creationId xmlns:a16="http://schemas.microsoft.com/office/drawing/2014/main" id="{17E7523E-CF7A-440C-9DB1-73DB60AAFA0B}"/>
                  </a:ext>
                </a:extLst>
              </p:cNvPr>
              <p:cNvSpPr>
                <a:spLocks noEditPoints="1" noChangeArrowheads="1"/>
              </p:cNvSpPr>
              <p:nvPr/>
            </p:nvSpPr>
            <p:spPr bwMode="auto">
              <a:xfrm>
                <a:off x="74345" y="163897"/>
                <a:ext cx="27880" cy="27880"/>
              </a:xfrm>
              <a:custGeom>
                <a:avLst/>
                <a:gdLst>
                  <a:gd name="T0" fmla="*/ 2147483646 w 14"/>
                  <a:gd name="T1" fmla="*/ 0 h 14"/>
                  <a:gd name="T2" fmla="*/ 0 w 14"/>
                  <a:gd name="T3" fmla="*/ 2147483646 h 14"/>
                  <a:gd name="T4" fmla="*/ 2147483646 w 14"/>
                  <a:gd name="T5" fmla="*/ 2147483646 h 14"/>
                  <a:gd name="T6" fmla="*/ 2147483646 w 14"/>
                  <a:gd name="T7" fmla="*/ 2147483646 h 14"/>
                  <a:gd name="T8" fmla="*/ 2147483646 w 14"/>
                  <a:gd name="T9" fmla="*/ 0 h 14"/>
                  <a:gd name="T10" fmla="*/ 2147483646 w 14"/>
                  <a:gd name="T11" fmla="*/ 2147483646 h 14"/>
                  <a:gd name="T12" fmla="*/ 2147483646 w 14"/>
                  <a:gd name="T13" fmla="*/ 2147483646 h 14"/>
                  <a:gd name="T14" fmla="*/ 2147483646 w 14"/>
                  <a:gd name="T15" fmla="*/ 2147483646 h 14"/>
                  <a:gd name="T16" fmla="*/ 2147483646 w 14"/>
                  <a:gd name="T17" fmla="*/ 2147483646 h 14"/>
                  <a:gd name="T18" fmla="*/ 2147483646 w 14"/>
                  <a:gd name="T19" fmla="*/ 2147483646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6650" name="Freeform 111">
                <a:extLst>
                  <a:ext uri="{FF2B5EF4-FFF2-40B4-BE49-F238E27FC236}">
                    <a16:creationId xmlns:a16="http://schemas.microsoft.com/office/drawing/2014/main" id="{806805DD-2C83-42DD-8121-8C627C5CD277}"/>
                  </a:ext>
                </a:extLst>
              </p:cNvPr>
              <p:cNvSpPr>
                <a:spLocks noEditPoints="1" noChangeArrowheads="1"/>
              </p:cNvSpPr>
              <p:nvPr/>
            </p:nvSpPr>
            <p:spPr bwMode="auto">
              <a:xfrm>
                <a:off x="156294" y="95465"/>
                <a:ext cx="87863" cy="87862"/>
              </a:xfrm>
              <a:custGeom>
                <a:avLst/>
                <a:gdLst>
                  <a:gd name="T0" fmla="*/ 2147483646 w 44"/>
                  <a:gd name="T1" fmla="*/ 0 h 44"/>
                  <a:gd name="T2" fmla="*/ 0 w 44"/>
                  <a:gd name="T3" fmla="*/ 2147483646 h 44"/>
                  <a:gd name="T4" fmla="*/ 2147483646 w 44"/>
                  <a:gd name="T5" fmla="*/ 2147483646 h 44"/>
                  <a:gd name="T6" fmla="*/ 2147483646 w 44"/>
                  <a:gd name="T7" fmla="*/ 2147483646 h 44"/>
                  <a:gd name="T8" fmla="*/ 2147483646 w 44"/>
                  <a:gd name="T9" fmla="*/ 0 h 44"/>
                  <a:gd name="T10" fmla="*/ 2147483646 w 44"/>
                  <a:gd name="T11" fmla="*/ 2147483646 h 44"/>
                  <a:gd name="T12" fmla="*/ 2147483646 w 44"/>
                  <a:gd name="T13" fmla="*/ 2147483646 h 44"/>
                  <a:gd name="T14" fmla="*/ 2147483646 w 44"/>
                  <a:gd name="T15" fmla="*/ 2147483646 h 44"/>
                  <a:gd name="T16" fmla="*/ 2147483646 w 44"/>
                  <a:gd name="T17" fmla="*/ 2147483646 h 44"/>
                  <a:gd name="T18" fmla="*/ 2147483646 w 44"/>
                  <a:gd name="T19" fmla="*/ 2147483646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6651" name="Freeform 112">
                <a:extLst>
                  <a:ext uri="{FF2B5EF4-FFF2-40B4-BE49-F238E27FC236}">
                    <a16:creationId xmlns:a16="http://schemas.microsoft.com/office/drawing/2014/main" id="{521AF772-DDC6-4153-8896-8664E7FB0D6F}"/>
                  </a:ext>
                </a:extLst>
              </p:cNvPr>
              <p:cNvSpPr>
                <a:spLocks noEditPoints="1" noChangeArrowheads="1"/>
              </p:cNvSpPr>
              <p:nvPr/>
            </p:nvSpPr>
            <p:spPr bwMode="auto">
              <a:xfrm>
                <a:off x="0" y="0"/>
                <a:ext cx="308596" cy="372842"/>
              </a:xfrm>
              <a:custGeom>
                <a:avLst/>
                <a:gdLst>
                  <a:gd name="T0" fmla="*/ 2147483646 w 182"/>
                  <a:gd name="T1" fmla="*/ 2147483646 h 204"/>
                  <a:gd name="T2" fmla="*/ 2147483646 w 182"/>
                  <a:gd name="T3" fmla="*/ 2147483646 h 204"/>
                  <a:gd name="T4" fmla="*/ 2147483646 w 182"/>
                  <a:gd name="T5" fmla="*/ 0 h 204"/>
                  <a:gd name="T6" fmla="*/ 2147483646 w 182"/>
                  <a:gd name="T7" fmla="*/ 2147483646 h 204"/>
                  <a:gd name="T8" fmla="*/ 0 w 182"/>
                  <a:gd name="T9" fmla="*/ 2147483646 h 204"/>
                  <a:gd name="T10" fmla="*/ 2147483646 w 182"/>
                  <a:gd name="T11" fmla="*/ 2147483646 h 204"/>
                  <a:gd name="T12" fmla="*/ 2147483646 w 182"/>
                  <a:gd name="T13" fmla="*/ 2147483646 h 204"/>
                  <a:gd name="T14" fmla="*/ 2147483646 w 182"/>
                  <a:gd name="T15" fmla="*/ 2147483646 h 204"/>
                  <a:gd name="T16" fmla="*/ 2147483646 w 182"/>
                  <a:gd name="T17" fmla="*/ 2147483646 h 204"/>
                  <a:gd name="T18" fmla="*/ 2147483646 w 182"/>
                  <a:gd name="T19" fmla="*/ 2147483646 h 204"/>
                  <a:gd name="T20" fmla="*/ 2147483646 w 182"/>
                  <a:gd name="T21" fmla="*/ 2147483646 h 204"/>
                  <a:gd name="T22" fmla="*/ 2147483646 w 182"/>
                  <a:gd name="T23" fmla="*/ 2147483646 h 204"/>
                  <a:gd name="T24" fmla="*/ 2147483646 w 182"/>
                  <a:gd name="T25" fmla="*/ 2147483646 h 204"/>
                  <a:gd name="T26" fmla="*/ 2147483646 w 182"/>
                  <a:gd name="T27" fmla="*/ 2147483646 h 204"/>
                  <a:gd name="T28" fmla="*/ 2147483646 w 182"/>
                  <a:gd name="T29" fmla="*/ 2147483646 h 204"/>
                  <a:gd name="T30" fmla="*/ 2147483646 w 182"/>
                  <a:gd name="T31" fmla="*/ 2147483646 h 204"/>
                  <a:gd name="T32" fmla="*/ 2147483646 w 182"/>
                  <a:gd name="T33" fmla="*/ 2147483646 h 204"/>
                  <a:gd name="T34" fmla="*/ 2147483646 w 182"/>
                  <a:gd name="T35" fmla="*/ 2147483646 h 204"/>
                  <a:gd name="T36" fmla="*/ 2147483646 w 182"/>
                  <a:gd name="T37" fmla="*/ 2147483646 h 204"/>
                  <a:gd name="T38" fmla="*/ 2147483646 w 182"/>
                  <a:gd name="T39" fmla="*/ 2147483646 h 204"/>
                  <a:gd name="T40" fmla="*/ 2147483646 w 182"/>
                  <a:gd name="T41" fmla="*/ 2147483646 h 204"/>
                  <a:gd name="T42" fmla="*/ 2147483646 w 182"/>
                  <a:gd name="T43" fmla="*/ 2147483646 h 204"/>
                  <a:gd name="T44" fmla="*/ 2147483646 w 182"/>
                  <a:gd name="T45" fmla="*/ 2147483646 h 204"/>
                  <a:gd name="T46" fmla="*/ 2147483646 w 182"/>
                  <a:gd name="T47" fmla="*/ 2147483646 h 204"/>
                  <a:gd name="T48" fmla="*/ 2147483646 w 182"/>
                  <a:gd name="T49" fmla="*/ 2147483646 h 204"/>
                  <a:gd name="T50" fmla="*/ 2147483646 w 182"/>
                  <a:gd name="T51" fmla="*/ 2147483646 h 204"/>
                  <a:gd name="T52" fmla="*/ 2147483646 w 182"/>
                  <a:gd name="T53" fmla="*/ 2147483646 h 204"/>
                  <a:gd name="T54" fmla="*/ 2147483646 w 182"/>
                  <a:gd name="T55" fmla="*/ 2147483646 h 204"/>
                  <a:gd name="T56" fmla="*/ 2147483646 w 182"/>
                  <a:gd name="T57" fmla="*/ 2147483646 h 204"/>
                  <a:gd name="T58" fmla="*/ 2147483646 w 182"/>
                  <a:gd name="T59" fmla="*/ 2147483646 h 204"/>
                  <a:gd name="T60" fmla="*/ 2147483646 w 182"/>
                  <a:gd name="T61" fmla="*/ 2147483646 h 204"/>
                  <a:gd name="T62" fmla="*/ 2147483646 w 182"/>
                  <a:gd name="T63" fmla="*/ 2147483646 h 204"/>
                  <a:gd name="T64" fmla="*/ 2147483646 w 182"/>
                  <a:gd name="T65" fmla="*/ 2147483646 h 204"/>
                  <a:gd name="T66" fmla="*/ 2147483646 w 182"/>
                  <a:gd name="T67" fmla="*/ 2147483646 h 204"/>
                  <a:gd name="T68" fmla="*/ 2147483646 w 182"/>
                  <a:gd name="T69" fmla="*/ 2147483646 h 204"/>
                  <a:gd name="T70" fmla="*/ 2147483646 w 182"/>
                  <a:gd name="T71" fmla="*/ 2147483646 h 204"/>
                  <a:gd name="T72" fmla="*/ 2147483646 w 182"/>
                  <a:gd name="T73" fmla="*/ 2147483646 h 204"/>
                  <a:gd name="T74" fmla="*/ 2147483646 w 182"/>
                  <a:gd name="T75" fmla="*/ 2147483646 h 204"/>
                  <a:gd name="T76" fmla="*/ 2147483646 w 182"/>
                  <a:gd name="T77" fmla="*/ 2147483646 h 204"/>
                  <a:gd name="T78" fmla="*/ 2147483646 w 182"/>
                  <a:gd name="T79" fmla="*/ 2147483646 h 204"/>
                  <a:gd name="T80" fmla="*/ 2147483646 w 182"/>
                  <a:gd name="T81" fmla="*/ 2147483646 h 204"/>
                  <a:gd name="T82" fmla="*/ 2147483646 w 182"/>
                  <a:gd name="T83" fmla="*/ 2147483646 h 204"/>
                  <a:gd name="T84" fmla="*/ 2147483646 w 182"/>
                  <a:gd name="T85" fmla="*/ 2147483646 h 204"/>
                  <a:gd name="T86" fmla="*/ 2147483646 w 182"/>
                  <a:gd name="T87" fmla="*/ 2147483646 h 204"/>
                  <a:gd name="T88" fmla="*/ 2147483646 w 182"/>
                  <a:gd name="T89" fmla="*/ 2147483646 h 204"/>
                  <a:gd name="T90" fmla="*/ 2147483646 w 182"/>
                  <a:gd name="T91" fmla="*/ 2147483646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8" name="组合 7">
            <a:extLst>
              <a:ext uri="{FF2B5EF4-FFF2-40B4-BE49-F238E27FC236}">
                <a16:creationId xmlns:a16="http://schemas.microsoft.com/office/drawing/2014/main" id="{E2B1DC35-A03C-4DC6-AF6E-48D46521C0C1}"/>
              </a:ext>
            </a:extLst>
          </p:cNvPr>
          <p:cNvGrpSpPr>
            <a:grpSpLocks/>
          </p:cNvGrpSpPr>
          <p:nvPr/>
        </p:nvGrpSpPr>
        <p:grpSpPr bwMode="auto">
          <a:xfrm>
            <a:off x="7194429" y="2153647"/>
            <a:ext cx="6094412" cy="522288"/>
            <a:chOff x="4773613" y="4443102"/>
            <a:chExt cx="6093518" cy="521611"/>
          </a:xfrm>
        </p:grpSpPr>
        <p:sp>
          <p:nvSpPr>
            <p:cNvPr id="26641" name="矩形 33">
              <a:extLst>
                <a:ext uri="{FF2B5EF4-FFF2-40B4-BE49-F238E27FC236}">
                  <a16:creationId xmlns:a16="http://schemas.microsoft.com/office/drawing/2014/main" id="{040D14B2-BA47-469E-9F76-C61C18B67F5A}"/>
                </a:ext>
              </a:extLst>
            </p:cNvPr>
            <p:cNvSpPr>
              <a:spLocks noChangeArrowheads="1"/>
            </p:cNvSpPr>
            <p:nvPr/>
          </p:nvSpPr>
          <p:spPr bwMode="auto">
            <a:xfrm>
              <a:off x="5145780" y="4443102"/>
              <a:ext cx="5721351" cy="46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zh-CN" altLang="en-US" sz="2400" dirty="0">
                  <a:latin typeface="微软雅黑" panose="020B0503020204020204" pitchFamily="34" charset="-122"/>
                  <a:ea typeface="微软雅黑" panose="020B0503020204020204" pitchFamily="34" charset="-122"/>
                </a:rPr>
                <a:t>保证配送商品质量</a:t>
              </a:r>
            </a:p>
          </p:txBody>
        </p:sp>
        <p:grpSp>
          <p:nvGrpSpPr>
            <p:cNvPr id="26642" name="组合 59">
              <a:extLst>
                <a:ext uri="{FF2B5EF4-FFF2-40B4-BE49-F238E27FC236}">
                  <a16:creationId xmlns:a16="http://schemas.microsoft.com/office/drawing/2014/main" id="{736A0E07-57BE-4108-B656-BD5992F12D2D}"/>
                </a:ext>
              </a:extLst>
            </p:cNvPr>
            <p:cNvGrpSpPr>
              <a:grpSpLocks/>
            </p:cNvGrpSpPr>
            <p:nvPr/>
          </p:nvGrpSpPr>
          <p:grpSpPr bwMode="auto">
            <a:xfrm>
              <a:off x="4773613" y="4486877"/>
              <a:ext cx="331399" cy="477836"/>
              <a:chOff x="5" y="5"/>
              <a:chExt cx="1621110" cy="2332033"/>
            </a:xfrm>
          </p:grpSpPr>
          <p:sp>
            <p:nvSpPr>
              <p:cNvPr id="26643" name="Freeform 25">
                <a:extLst>
                  <a:ext uri="{FF2B5EF4-FFF2-40B4-BE49-F238E27FC236}">
                    <a16:creationId xmlns:a16="http://schemas.microsoft.com/office/drawing/2014/main" id="{FD5AEFB3-AF75-4D05-A71C-DC8D6F1767B3}"/>
                  </a:ext>
                </a:extLst>
              </p:cNvPr>
              <p:cNvSpPr>
                <a:spLocks noChangeArrowheads="1"/>
              </p:cNvSpPr>
              <p:nvPr/>
            </p:nvSpPr>
            <p:spPr bwMode="auto">
              <a:xfrm>
                <a:off x="893763" y="1676400"/>
                <a:ext cx="655638" cy="655638"/>
              </a:xfrm>
              <a:custGeom>
                <a:avLst/>
                <a:gdLst>
                  <a:gd name="T0" fmla="*/ 2147483646 w 413"/>
                  <a:gd name="T1" fmla="*/ 2147483646 h 413"/>
                  <a:gd name="T2" fmla="*/ 0 w 413"/>
                  <a:gd name="T3" fmla="*/ 0 h 413"/>
                  <a:gd name="T4" fmla="*/ 2147483646 w 413"/>
                  <a:gd name="T5" fmla="*/ 0 h 413"/>
                  <a:gd name="T6" fmla="*/ 2147483646 w 413"/>
                  <a:gd name="T7" fmla="*/ 2147483646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6644" name="任意多边形 61">
                <a:extLst>
                  <a:ext uri="{FF2B5EF4-FFF2-40B4-BE49-F238E27FC236}">
                    <a16:creationId xmlns:a16="http://schemas.microsoft.com/office/drawing/2014/main" id="{62063BCD-00CA-4755-8A40-909DB71CF540}"/>
                  </a:ext>
                </a:extLst>
              </p:cNvPr>
              <p:cNvSpPr>
                <a:spLocks noChangeArrowheads="1"/>
              </p:cNvSpPr>
              <p:nvPr/>
            </p:nvSpPr>
            <p:spPr bwMode="auto">
              <a:xfrm>
                <a:off x="5" y="5"/>
                <a:ext cx="1621110" cy="1648726"/>
              </a:xfrm>
              <a:custGeom>
                <a:avLst/>
                <a:gdLst>
                  <a:gd name="T0" fmla="*/ 27689 w 2438400"/>
                  <a:gd name="T1" fmla="*/ 0 h 1774825"/>
                  <a:gd name="T2" fmla="*/ 205335 w 2438400"/>
                  <a:gd name="T3" fmla="*/ 0 h 1774825"/>
                  <a:gd name="T4" fmla="*/ 232665 w 2438400"/>
                  <a:gd name="T5" fmla="*/ 203368 h 1774825"/>
                  <a:gd name="T6" fmla="*/ 232665 w 2438400"/>
                  <a:gd name="T7" fmla="*/ 1054299 h 1774825"/>
                  <a:gd name="T8" fmla="*/ 205335 w 2438400"/>
                  <a:gd name="T9" fmla="*/ 1260342 h 1774825"/>
                  <a:gd name="T10" fmla="*/ 27689 w 2438400"/>
                  <a:gd name="T11" fmla="*/ 1260342 h 1774825"/>
                  <a:gd name="T12" fmla="*/ 0 w 2438400"/>
                  <a:gd name="T13" fmla="*/ 1054299 h 1774825"/>
                  <a:gd name="T14" fmla="*/ 0 w 2438400"/>
                  <a:gd name="T15" fmla="*/ 203368 h 1774825"/>
                  <a:gd name="T16" fmla="*/ 27689 w 2438400"/>
                  <a:gd name="T17" fmla="*/ 0 h 1774825"/>
                  <a:gd name="T18" fmla="*/ 44988 w 2438400"/>
                  <a:gd name="T19" fmla="*/ 302121 h 1774825"/>
                  <a:gd name="T20" fmla="*/ 44988 w 2438400"/>
                  <a:gd name="T21" fmla="*/ 424998 h 1774825"/>
                  <a:gd name="T22" fmla="*/ 188132 w 2438400"/>
                  <a:gd name="T23" fmla="*/ 424998 h 1774825"/>
                  <a:gd name="T24" fmla="*/ 188132 w 2438400"/>
                  <a:gd name="T25" fmla="*/ 302121 h 1774825"/>
                  <a:gd name="T26" fmla="*/ 44988 w 2438400"/>
                  <a:gd name="T27" fmla="*/ 302121 h 1774825"/>
                  <a:gd name="T28" fmla="*/ 44988 w 2438400"/>
                  <a:gd name="T29" fmla="*/ 569295 h 1774825"/>
                  <a:gd name="T30" fmla="*/ 44988 w 2438400"/>
                  <a:gd name="T31" fmla="*/ 689919 h 1774825"/>
                  <a:gd name="T32" fmla="*/ 188132 w 2438400"/>
                  <a:gd name="T33" fmla="*/ 689919 h 1774825"/>
                  <a:gd name="T34" fmla="*/ 188132 w 2438400"/>
                  <a:gd name="T35" fmla="*/ 569295 h 1774825"/>
                  <a:gd name="T36" fmla="*/ 44988 w 2438400"/>
                  <a:gd name="T37" fmla="*/ 569295 h 1774825"/>
                  <a:gd name="T38" fmla="*/ 44988 w 2438400"/>
                  <a:gd name="T39" fmla="*/ 834215 h 1774825"/>
                  <a:gd name="T40" fmla="*/ 44988 w 2438400"/>
                  <a:gd name="T41" fmla="*/ 957094 h 1774825"/>
                  <a:gd name="T42" fmla="*/ 188132 w 2438400"/>
                  <a:gd name="T43" fmla="*/ 957094 h 1774825"/>
                  <a:gd name="T44" fmla="*/ 188132 w 2438400"/>
                  <a:gd name="T45" fmla="*/ 834215 h 1774825"/>
                  <a:gd name="T46" fmla="*/ 44988 w 2438400"/>
                  <a:gd name="T47" fmla="*/ 834215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sp>
        <p:nvSpPr>
          <p:cNvPr id="26635" name="文本框 12">
            <a:extLst>
              <a:ext uri="{FF2B5EF4-FFF2-40B4-BE49-F238E27FC236}">
                <a16:creationId xmlns:a16="http://schemas.microsoft.com/office/drawing/2014/main" id="{1E99E831-85A7-4FFD-BD17-5BE6D185B402}"/>
              </a:ext>
            </a:extLst>
          </p:cNvPr>
          <p:cNvSpPr>
            <a:spLocks noChangeArrowheads="1"/>
          </p:cNvSpPr>
          <p:nvPr/>
        </p:nvSpPr>
        <p:spPr bwMode="auto">
          <a:xfrm>
            <a:off x="4048395" y="365726"/>
            <a:ext cx="44935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None/>
            </a:pPr>
            <a:r>
              <a:rPr lang="zh-CN" altLang="en-US" dirty="0">
                <a:latin typeface="微软雅黑" panose="020B0503020204020204" pitchFamily="34" charset="-122"/>
                <a:ea typeface="微软雅黑" panose="020B0503020204020204" pitchFamily="34" charset="-122"/>
              </a:rPr>
              <a:t>新零售的</a:t>
            </a:r>
            <a:r>
              <a:rPr lang="zh-CN" altLang="en-US"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“门店”配送优势</a:t>
            </a:r>
          </a:p>
        </p:txBody>
      </p:sp>
      <p:grpSp>
        <p:nvGrpSpPr>
          <p:cNvPr id="26636" name="组合 1">
            <a:extLst>
              <a:ext uri="{FF2B5EF4-FFF2-40B4-BE49-F238E27FC236}">
                <a16:creationId xmlns:a16="http://schemas.microsoft.com/office/drawing/2014/main" id="{60E100A5-03ED-4BAB-BE5F-CA1E903C4AE2}"/>
              </a:ext>
            </a:extLst>
          </p:cNvPr>
          <p:cNvGrpSpPr>
            <a:grpSpLocks/>
          </p:cNvGrpSpPr>
          <p:nvPr/>
        </p:nvGrpSpPr>
        <p:grpSpPr bwMode="auto">
          <a:xfrm>
            <a:off x="5367338" y="1000125"/>
            <a:ext cx="1468437" cy="307975"/>
            <a:chOff x="0" y="0"/>
            <a:chExt cx="1541192" cy="321992"/>
          </a:xfrm>
        </p:grpSpPr>
        <p:sp>
          <p:nvSpPr>
            <p:cNvPr id="26637" name="椭圆 13">
              <a:extLst>
                <a:ext uri="{FF2B5EF4-FFF2-40B4-BE49-F238E27FC236}">
                  <a16:creationId xmlns:a16="http://schemas.microsoft.com/office/drawing/2014/main" id="{F3A44B7A-81D1-4D25-9F06-FCF1EFD7D873}"/>
                </a:ext>
              </a:extLst>
            </p:cNvPr>
            <p:cNvSpPr>
              <a:spLocks noChangeArrowheads="1"/>
            </p:cNvSpPr>
            <p:nvPr/>
          </p:nvSpPr>
          <p:spPr bwMode="auto">
            <a:xfrm>
              <a:off x="0" y="0"/>
              <a:ext cx="321992" cy="321992"/>
            </a:xfrm>
            <a:prstGeom prst="ellipse">
              <a:avLst/>
            </a:prstGeom>
            <a:solidFill>
              <a:srgbClr val="2F2637"/>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6638" name="椭圆 15">
              <a:extLst>
                <a:ext uri="{FF2B5EF4-FFF2-40B4-BE49-F238E27FC236}">
                  <a16:creationId xmlns:a16="http://schemas.microsoft.com/office/drawing/2014/main" id="{83ADD11B-F9F1-4DA4-B482-88F0F14753A1}"/>
                </a:ext>
              </a:extLst>
            </p:cNvPr>
            <p:cNvSpPr>
              <a:spLocks noChangeArrowheads="1"/>
            </p:cNvSpPr>
            <p:nvPr/>
          </p:nvSpPr>
          <p:spPr bwMode="auto">
            <a:xfrm>
              <a:off x="4064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6639" name="椭圆 16">
              <a:extLst>
                <a:ext uri="{FF2B5EF4-FFF2-40B4-BE49-F238E27FC236}">
                  <a16:creationId xmlns:a16="http://schemas.microsoft.com/office/drawing/2014/main" id="{4D4CFB9E-32B9-4AAD-9282-61A25AC74840}"/>
                </a:ext>
              </a:extLst>
            </p:cNvPr>
            <p:cNvSpPr>
              <a:spLocks noChangeArrowheads="1"/>
            </p:cNvSpPr>
            <p:nvPr/>
          </p:nvSpPr>
          <p:spPr bwMode="auto">
            <a:xfrm>
              <a:off x="8128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6640" name="椭圆 17">
              <a:extLst>
                <a:ext uri="{FF2B5EF4-FFF2-40B4-BE49-F238E27FC236}">
                  <a16:creationId xmlns:a16="http://schemas.microsoft.com/office/drawing/2014/main" id="{B9B86DCF-0AF4-4EDD-8843-E6ACBFD3A76C}"/>
                </a:ext>
              </a:extLst>
            </p:cNvPr>
            <p:cNvSpPr>
              <a:spLocks noChangeArrowheads="1"/>
            </p:cNvSpPr>
            <p:nvPr/>
          </p:nvSpPr>
          <p:spPr bwMode="auto">
            <a:xfrm>
              <a:off x="12192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grpSp>
        <p:nvGrpSpPr>
          <p:cNvPr id="49" name="组合 48">
            <a:extLst>
              <a:ext uri="{FF2B5EF4-FFF2-40B4-BE49-F238E27FC236}">
                <a16:creationId xmlns:a16="http://schemas.microsoft.com/office/drawing/2014/main" id="{BD346301-7DBA-4DF0-8ACD-8B881D1ED9F5}"/>
              </a:ext>
            </a:extLst>
          </p:cNvPr>
          <p:cNvGrpSpPr>
            <a:grpSpLocks/>
          </p:cNvGrpSpPr>
          <p:nvPr/>
        </p:nvGrpSpPr>
        <p:grpSpPr bwMode="auto">
          <a:xfrm>
            <a:off x="7206005" y="2709045"/>
            <a:ext cx="3523786" cy="461665"/>
            <a:chOff x="6838555" y="3390349"/>
            <a:chExt cx="3524644" cy="461367"/>
          </a:xfrm>
        </p:grpSpPr>
        <p:sp>
          <p:nvSpPr>
            <p:cNvPr id="50" name="矩形 32">
              <a:extLst>
                <a:ext uri="{FF2B5EF4-FFF2-40B4-BE49-F238E27FC236}">
                  <a16:creationId xmlns:a16="http://schemas.microsoft.com/office/drawing/2014/main" id="{592AF45B-03CC-459C-9671-7891F68C7E78}"/>
                </a:ext>
              </a:extLst>
            </p:cNvPr>
            <p:cNvSpPr>
              <a:spLocks noChangeArrowheads="1"/>
            </p:cNvSpPr>
            <p:nvPr/>
          </p:nvSpPr>
          <p:spPr bwMode="auto">
            <a:xfrm>
              <a:off x="7204074" y="3390349"/>
              <a:ext cx="3159125" cy="46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zh-CN" altLang="en-US" sz="2400" dirty="0">
                  <a:latin typeface="微软雅黑" panose="020B0503020204020204" pitchFamily="34" charset="-122"/>
                  <a:ea typeface="微软雅黑" panose="020B0503020204020204" pitchFamily="34" charset="-122"/>
                </a:rPr>
                <a:t>增强线上购物体验</a:t>
              </a:r>
            </a:p>
          </p:txBody>
        </p:sp>
        <p:grpSp>
          <p:nvGrpSpPr>
            <p:cNvPr id="51" name="组合 2">
              <a:extLst>
                <a:ext uri="{FF2B5EF4-FFF2-40B4-BE49-F238E27FC236}">
                  <a16:creationId xmlns:a16="http://schemas.microsoft.com/office/drawing/2014/main" id="{73246D04-6C6C-4BAB-B659-0D7E748A1231}"/>
                </a:ext>
              </a:extLst>
            </p:cNvPr>
            <p:cNvGrpSpPr>
              <a:grpSpLocks/>
            </p:cNvGrpSpPr>
            <p:nvPr/>
          </p:nvGrpSpPr>
          <p:grpSpPr bwMode="auto">
            <a:xfrm>
              <a:off x="6838555" y="3416576"/>
              <a:ext cx="316863" cy="342601"/>
              <a:chOff x="11565" y="-92752"/>
              <a:chExt cx="316510" cy="343393"/>
            </a:xfrm>
          </p:grpSpPr>
          <p:sp>
            <p:nvSpPr>
              <p:cNvPr id="52" name="Freeform 136">
                <a:extLst>
                  <a:ext uri="{FF2B5EF4-FFF2-40B4-BE49-F238E27FC236}">
                    <a16:creationId xmlns:a16="http://schemas.microsoft.com/office/drawing/2014/main" id="{BF07DB23-3FCC-4DC2-A4A4-4B9A0179BEE9}"/>
                  </a:ext>
                </a:extLst>
              </p:cNvPr>
              <p:cNvSpPr>
                <a:spLocks noChangeArrowheads="1"/>
              </p:cNvSpPr>
              <p:nvPr/>
            </p:nvSpPr>
            <p:spPr bwMode="auto">
              <a:xfrm>
                <a:off x="11565" y="99855"/>
                <a:ext cx="316510" cy="150786"/>
              </a:xfrm>
              <a:custGeom>
                <a:avLst/>
                <a:gdLst>
                  <a:gd name="T0" fmla="*/ 2147483646 w 205"/>
                  <a:gd name="T1" fmla="*/ 2147483646 h 89"/>
                  <a:gd name="T2" fmla="*/ 2147483646 w 205"/>
                  <a:gd name="T3" fmla="*/ 0 h 89"/>
                  <a:gd name="T4" fmla="*/ 0 w 205"/>
                  <a:gd name="T5" fmla="*/ 0 h 89"/>
                  <a:gd name="T6" fmla="*/ 0 w 205"/>
                  <a:gd name="T7" fmla="*/ 2147483646 h 89"/>
                  <a:gd name="T8" fmla="*/ 2147483646 w 205"/>
                  <a:gd name="T9" fmla="*/ 2147483646 h 89"/>
                  <a:gd name="T10" fmla="*/ 2147483646 w 205"/>
                  <a:gd name="T11" fmla="*/ 2147483646 h 89"/>
                  <a:gd name="T12" fmla="*/ 2147483646 w 205"/>
                  <a:gd name="T13" fmla="*/ 2147483646 h 89"/>
                  <a:gd name="T14" fmla="*/ 2147483646 w 205"/>
                  <a:gd name="T15" fmla="*/ 0 h 89"/>
                  <a:gd name="T16" fmla="*/ 2147483646 w 205"/>
                  <a:gd name="T17" fmla="*/ 0 h 89"/>
                  <a:gd name="T18" fmla="*/ 2147483646 w 205"/>
                  <a:gd name="T19" fmla="*/ 2147483646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5"/>
                  <a:gd name="T31" fmla="*/ 0 h 89"/>
                  <a:gd name="T32" fmla="*/ 205 w 20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 name="Freeform 137">
                <a:extLst>
                  <a:ext uri="{FF2B5EF4-FFF2-40B4-BE49-F238E27FC236}">
                    <a16:creationId xmlns:a16="http://schemas.microsoft.com/office/drawing/2014/main" id="{6616F223-AEEE-4214-A7F5-6C89F7BE002F}"/>
                  </a:ext>
                </a:extLst>
              </p:cNvPr>
              <p:cNvSpPr>
                <a:spLocks noEditPoints="1" noChangeArrowheads="1"/>
              </p:cNvSpPr>
              <p:nvPr/>
            </p:nvSpPr>
            <p:spPr bwMode="auto">
              <a:xfrm>
                <a:off x="11565" y="-92752"/>
                <a:ext cx="316510" cy="199381"/>
              </a:xfrm>
              <a:custGeom>
                <a:avLst/>
                <a:gdLst>
                  <a:gd name="T0" fmla="*/ 2147483646 w 205"/>
                  <a:gd name="T1" fmla="*/ 2147483646 h 118"/>
                  <a:gd name="T2" fmla="*/ 2147483646 w 205"/>
                  <a:gd name="T3" fmla="*/ 2147483646 h 118"/>
                  <a:gd name="T4" fmla="*/ 2147483646 w 205"/>
                  <a:gd name="T5" fmla="*/ 2147483646 h 118"/>
                  <a:gd name="T6" fmla="*/ 2147483646 w 205"/>
                  <a:gd name="T7" fmla="*/ 2147483646 h 118"/>
                  <a:gd name="T8" fmla="*/ 2147483646 w 205"/>
                  <a:gd name="T9" fmla="*/ 0 h 118"/>
                  <a:gd name="T10" fmla="*/ 2147483646 w 205"/>
                  <a:gd name="T11" fmla="*/ 0 h 118"/>
                  <a:gd name="T12" fmla="*/ 2147483646 w 205"/>
                  <a:gd name="T13" fmla="*/ 2147483646 h 118"/>
                  <a:gd name="T14" fmla="*/ 2147483646 w 205"/>
                  <a:gd name="T15" fmla="*/ 2147483646 h 118"/>
                  <a:gd name="T16" fmla="*/ 2147483646 w 205"/>
                  <a:gd name="T17" fmla="*/ 2147483646 h 118"/>
                  <a:gd name="T18" fmla="*/ 2147483646 w 205"/>
                  <a:gd name="T19" fmla="*/ 2147483646 h 118"/>
                  <a:gd name="T20" fmla="*/ 0 w 205"/>
                  <a:gd name="T21" fmla="*/ 2147483646 h 118"/>
                  <a:gd name="T22" fmla="*/ 0 w 205"/>
                  <a:gd name="T23" fmla="*/ 2147483646 h 118"/>
                  <a:gd name="T24" fmla="*/ 2147483646 w 205"/>
                  <a:gd name="T25" fmla="*/ 2147483646 h 118"/>
                  <a:gd name="T26" fmla="*/ 2147483646 w 205"/>
                  <a:gd name="T27" fmla="*/ 2147483646 h 118"/>
                  <a:gd name="T28" fmla="*/ 2147483646 w 205"/>
                  <a:gd name="T29" fmla="*/ 2147483646 h 118"/>
                  <a:gd name="T30" fmla="*/ 2147483646 w 205"/>
                  <a:gd name="T31" fmla="*/ 2147483646 h 118"/>
                  <a:gd name="T32" fmla="*/ 2147483646 w 205"/>
                  <a:gd name="T33" fmla="*/ 2147483646 h 118"/>
                  <a:gd name="T34" fmla="*/ 2147483646 w 205"/>
                  <a:gd name="T35" fmla="*/ 2147483646 h 118"/>
                  <a:gd name="T36" fmla="*/ 2147483646 w 205"/>
                  <a:gd name="T37" fmla="*/ 2147483646 h 118"/>
                  <a:gd name="T38" fmla="*/ 2147483646 w 205"/>
                  <a:gd name="T39" fmla="*/ 2147483646 h 118"/>
                  <a:gd name="T40" fmla="*/ 2147483646 w 205"/>
                  <a:gd name="T41" fmla="*/ 2147483646 h 118"/>
                  <a:gd name="T42" fmla="*/ 2147483646 w 205"/>
                  <a:gd name="T43" fmla="*/ 2147483646 h 118"/>
                  <a:gd name="T44" fmla="*/ 2147483646 w 205"/>
                  <a:gd name="T45" fmla="*/ 2147483646 h 118"/>
                  <a:gd name="T46" fmla="*/ 2147483646 w 205"/>
                  <a:gd name="T47" fmla="*/ 2147483646 h 118"/>
                  <a:gd name="T48" fmla="*/ 2147483646 w 205"/>
                  <a:gd name="T49" fmla="*/ 2147483646 h 118"/>
                  <a:gd name="T50" fmla="*/ 2147483646 w 205"/>
                  <a:gd name="T51" fmla="*/ 2147483646 h 118"/>
                  <a:gd name="T52" fmla="*/ 2147483646 w 205"/>
                  <a:gd name="T53" fmla="*/ 2147483646 h 118"/>
                  <a:gd name="T54" fmla="*/ 2147483646 w 205"/>
                  <a:gd name="T55" fmla="*/ 2147483646 h 118"/>
                  <a:gd name="T56" fmla="*/ 2147483646 w 205"/>
                  <a:gd name="T57" fmla="*/ 2147483646 h 118"/>
                  <a:gd name="T58" fmla="*/ 2147483646 w 205"/>
                  <a:gd name="T59" fmla="*/ 2147483646 h 118"/>
                  <a:gd name="T60" fmla="*/ 2147483646 w 205"/>
                  <a:gd name="T61" fmla="*/ 2147483646 h 118"/>
                  <a:gd name="T62" fmla="*/ 2147483646 w 205"/>
                  <a:gd name="T63" fmla="*/ 2147483646 h 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118"/>
                  <a:gd name="T98" fmla="*/ 205 w 205"/>
                  <a:gd name="T99" fmla="*/ 118 h 1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微软雅黑" panose="020B0503020204020204" pitchFamily="34" charset="-122"/>
                  <a:ea typeface="微软雅黑" panose="020B0503020204020204" pitchFamily="34" charset="-122"/>
                </a:endParaRPr>
              </a:p>
            </p:txBody>
          </p:sp>
        </p:grpSp>
      </p:grpSp>
      <p:sp>
        <p:nvSpPr>
          <p:cNvPr id="55" name="矩形 33">
            <a:extLst>
              <a:ext uri="{FF2B5EF4-FFF2-40B4-BE49-F238E27FC236}">
                <a16:creationId xmlns:a16="http://schemas.microsoft.com/office/drawing/2014/main" id="{D959A4F9-984C-4443-8A8A-6E0778586D72}"/>
              </a:ext>
            </a:extLst>
          </p:cNvPr>
          <p:cNvSpPr>
            <a:spLocks noChangeArrowheads="1"/>
          </p:cNvSpPr>
          <p:nvPr/>
        </p:nvSpPr>
        <p:spPr bwMode="auto">
          <a:xfrm>
            <a:off x="1272742" y="3421593"/>
            <a:ext cx="57221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zh-CN" altLang="en-US" sz="2400" dirty="0">
                <a:latin typeface="微软雅黑" panose="020B0503020204020204" pitchFamily="34" charset="-122"/>
                <a:ea typeface="微软雅黑" panose="020B0503020204020204" pitchFamily="34" charset="-122"/>
              </a:rPr>
              <a:t>利于打造生活圈（摒弃盲目大面积配送）</a:t>
            </a:r>
          </a:p>
        </p:txBody>
      </p:sp>
      <p:sp>
        <p:nvSpPr>
          <p:cNvPr id="41" name="矩形 40">
            <a:extLst>
              <a:ext uri="{FF2B5EF4-FFF2-40B4-BE49-F238E27FC236}">
                <a16:creationId xmlns:a16="http://schemas.microsoft.com/office/drawing/2014/main" id="{00FB970C-6E8D-43B8-87E2-6BA5D68C67CF}"/>
              </a:ext>
            </a:extLst>
          </p:cNvPr>
          <p:cNvSpPr>
            <a:spLocks noChangeArrowheads="1"/>
          </p:cNvSpPr>
          <p:nvPr/>
        </p:nvSpPr>
        <p:spPr bwMode="auto">
          <a:xfrm>
            <a:off x="305157" y="4234550"/>
            <a:ext cx="2844085"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342900" marR="0" lvl="0" indent="-342900" algn="ctr" defTabSz="914400" rtl="0" eaLnBrk="0" fontAlgn="base" latinLnBrk="0" hangingPunct="0">
              <a:lnSpc>
                <a:spcPct val="150000"/>
              </a:lnSpc>
              <a:spcBef>
                <a:spcPct val="0"/>
              </a:spcBef>
              <a:spcAft>
                <a:spcPct val="0"/>
              </a:spcAft>
              <a:buClrTx/>
              <a:buSzTx/>
              <a:buFont typeface="Wingdings" panose="05000000000000000000" pitchFamily="2" charset="2"/>
              <a:buChar char="p"/>
              <a:tabLst/>
              <a:defRPr/>
            </a:pPr>
            <a:r>
              <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Calibri" panose="020F0502020204030204" pitchFamily="34" charset="0"/>
              </a:rPr>
              <a:t>配送劣势</a:t>
            </a:r>
          </a:p>
        </p:txBody>
      </p:sp>
      <p:grpSp>
        <p:nvGrpSpPr>
          <p:cNvPr id="42" name="组合 41">
            <a:extLst>
              <a:ext uri="{FF2B5EF4-FFF2-40B4-BE49-F238E27FC236}">
                <a16:creationId xmlns:a16="http://schemas.microsoft.com/office/drawing/2014/main" id="{0C2DA5A3-068B-43FC-8F00-352B609A1FF5}"/>
              </a:ext>
            </a:extLst>
          </p:cNvPr>
          <p:cNvGrpSpPr>
            <a:grpSpLocks/>
          </p:cNvGrpSpPr>
          <p:nvPr/>
        </p:nvGrpSpPr>
        <p:grpSpPr bwMode="auto">
          <a:xfrm>
            <a:off x="7208389" y="5007472"/>
            <a:ext cx="3531048" cy="461963"/>
            <a:chOff x="6831292" y="3390347"/>
            <a:chExt cx="3531908" cy="461665"/>
          </a:xfrm>
        </p:grpSpPr>
        <p:sp>
          <p:nvSpPr>
            <p:cNvPr id="43" name="矩形 32">
              <a:extLst>
                <a:ext uri="{FF2B5EF4-FFF2-40B4-BE49-F238E27FC236}">
                  <a16:creationId xmlns:a16="http://schemas.microsoft.com/office/drawing/2014/main" id="{7B22C835-CCAA-4548-86AF-5EC062CAF915}"/>
                </a:ext>
              </a:extLst>
            </p:cNvPr>
            <p:cNvSpPr>
              <a:spLocks noChangeArrowheads="1"/>
            </p:cNvSpPr>
            <p:nvPr/>
          </p:nvSpPr>
          <p:spPr bwMode="auto">
            <a:xfrm>
              <a:off x="7204075" y="3390347"/>
              <a:ext cx="31591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a:lnSpc>
                  <a:spcPct val="100000"/>
                </a:lnSpc>
                <a:spcBef>
                  <a:spcPct val="0"/>
                </a:spcBef>
                <a:buNone/>
              </a:pPr>
              <a:r>
                <a:rPr lang="zh-CN" altLang="en-US" sz="2400" dirty="0">
                  <a:solidFill>
                    <a:srgbClr val="000000"/>
                  </a:solidFill>
                  <a:latin typeface="微软雅黑" panose="020B0503020204020204" pitchFamily="34" charset="-122"/>
                  <a:ea typeface="微软雅黑" panose="020B0503020204020204" pitchFamily="34" charset="-122"/>
                </a:rPr>
                <a:t>可能的缺货风险</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Calibri" panose="020F0502020204030204" pitchFamily="34" charset="0"/>
              </a:endParaRPr>
            </a:p>
          </p:txBody>
        </p:sp>
        <p:grpSp>
          <p:nvGrpSpPr>
            <p:cNvPr id="44" name="组合 2">
              <a:extLst>
                <a:ext uri="{FF2B5EF4-FFF2-40B4-BE49-F238E27FC236}">
                  <a16:creationId xmlns:a16="http://schemas.microsoft.com/office/drawing/2014/main" id="{490F6372-0443-4F41-97F5-853C1F8C6414}"/>
                </a:ext>
              </a:extLst>
            </p:cNvPr>
            <p:cNvGrpSpPr>
              <a:grpSpLocks/>
            </p:cNvGrpSpPr>
            <p:nvPr/>
          </p:nvGrpSpPr>
          <p:grpSpPr bwMode="auto">
            <a:xfrm>
              <a:off x="6831292" y="3473832"/>
              <a:ext cx="309894" cy="301619"/>
              <a:chOff x="4310" y="-35361"/>
              <a:chExt cx="309549" cy="302316"/>
            </a:xfrm>
          </p:grpSpPr>
          <p:sp>
            <p:nvSpPr>
              <p:cNvPr id="45" name="Freeform 136">
                <a:extLst>
                  <a:ext uri="{FF2B5EF4-FFF2-40B4-BE49-F238E27FC236}">
                    <a16:creationId xmlns:a16="http://schemas.microsoft.com/office/drawing/2014/main" id="{380BC5E4-BEE3-4A33-BA43-B9345C01C736}"/>
                  </a:ext>
                </a:extLst>
              </p:cNvPr>
              <p:cNvSpPr>
                <a:spLocks noChangeArrowheads="1"/>
              </p:cNvSpPr>
              <p:nvPr/>
            </p:nvSpPr>
            <p:spPr bwMode="auto">
              <a:xfrm>
                <a:off x="4310" y="133450"/>
                <a:ext cx="306872" cy="133505"/>
              </a:xfrm>
              <a:custGeom>
                <a:avLst/>
                <a:gdLst>
                  <a:gd name="T0" fmla="*/ 2147483646 w 205"/>
                  <a:gd name="T1" fmla="*/ 2147483646 h 89"/>
                  <a:gd name="T2" fmla="*/ 2147483646 w 205"/>
                  <a:gd name="T3" fmla="*/ 0 h 89"/>
                  <a:gd name="T4" fmla="*/ 0 w 205"/>
                  <a:gd name="T5" fmla="*/ 0 h 89"/>
                  <a:gd name="T6" fmla="*/ 0 w 205"/>
                  <a:gd name="T7" fmla="*/ 2147483646 h 89"/>
                  <a:gd name="T8" fmla="*/ 2147483646 w 205"/>
                  <a:gd name="T9" fmla="*/ 2147483646 h 89"/>
                  <a:gd name="T10" fmla="*/ 2147483646 w 205"/>
                  <a:gd name="T11" fmla="*/ 2147483646 h 89"/>
                  <a:gd name="T12" fmla="*/ 2147483646 w 205"/>
                  <a:gd name="T13" fmla="*/ 2147483646 h 89"/>
                  <a:gd name="T14" fmla="*/ 2147483646 w 205"/>
                  <a:gd name="T15" fmla="*/ 0 h 89"/>
                  <a:gd name="T16" fmla="*/ 2147483646 w 205"/>
                  <a:gd name="T17" fmla="*/ 0 h 89"/>
                  <a:gd name="T18" fmla="*/ 2147483646 w 205"/>
                  <a:gd name="T19" fmla="*/ 2147483646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5"/>
                  <a:gd name="T31" fmla="*/ 0 h 89"/>
                  <a:gd name="T32" fmla="*/ 205 w 20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6" name="Freeform 137">
                <a:extLst>
                  <a:ext uri="{FF2B5EF4-FFF2-40B4-BE49-F238E27FC236}">
                    <a16:creationId xmlns:a16="http://schemas.microsoft.com/office/drawing/2014/main" id="{D37669A7-C762-41FD-A7A6-8BAF4C62A06B}"/>
                  </a:ext>
                </a:extLst>
              </p:cNvPr>
              <p:cNvSpPr>
                <a:spLocks noEditPoints="1" noChangeArrowheads="1"/>
              </p:cNvSpPr>
              <p:nvPr/>
            </p:nvSpPr>
            <p:spPr bwMode="auto">
              <a:xfrm>
                <a:off x="6987" y="-35361"/>
                <a:ext cx="306872" cy="176530"/>
              </a:xfrm>
              <a:custGeom>
                <a:avLst/>
                <a:gdLst>
                  <a:gd name="T0" fmla="*/ 2147483646 w 205"/>
                  <a:gd name="T1" fmla="*/ 2147483646 h 118"/>
                  <a:gd name="T2" fmla="*/ 2147483646 w 205"/>
                  <a:gd name="T3" fmla="*/ 2147483646 h 118"/>
                  <a:gd name="T4" fmla="*/ 2147483646 w 205"/>
                  <a:gd name="T5" fmla="*/ 2147483646 h 118"/>
                  <a:gd name="T6" fmla="*/ 2147483646 w 205"/>
                  <a:gd name="T7" fmla="*/ 2147483646 h 118"/>
                  <a:gd name="T8" fmla="*/ 2147483646 w 205"/>
                  <a:gd name="T9" fmla="*/ 0 h 118"/>
                  <a:gd name="T10" fmla="*/ 2147483646 w 205"/>
                  <a:gd name="T11" fmla="*/ 0 h 118"/>
                  <a:gd name="T12" fmla="*/ 2147483646 w 205"/>
                  <a:gd name="T13" fmla="*/ 2147483646 h 118"/>
                  <a:gd name="T14" fmla="*/ 2147483646 w 205"/>
                  <a:gd name="T15" fmla="*/ 2147483646 h 118"/>
                  <a:gd name="T16" fmla="*/ 2147483646 w 205"/>
                  <a:gd name="T17" fmla="*/ 2147483646 h 118"/>
                  <a:gd name="T18" fmla="*/ 2147483646 w 205"/>
                  <a:gd name="T19" fmla="*/ 2147483646 h 118"/>
                  <a:gd name="T20" fmla="*/ 0 w 205"/>
                  <a:gd name="T21" fmla="*/ 2147483646 h 118"/>
                  <a:gd name="T22" fmla="*/ 0 w 205"/>
                  <a:gd name="T23" fmla="*/ 2147483646 h 118"/>
                  <a:gd name="T24" fmla="*/ 2147483646 w 205"/>
                  <a:gd name="T25" fmla="*/ 2147483646 h 118"/>
                  <a:gd name="T26" fmla="*/ 2147483646 w 205"/>
                  <a:gd name="T27" fmla="*/ 2147483646 h 118"/>
                  <a:gd name="T28" fmla="*/ 2147483646 w 205"/>
                  <a:gd name="T29" fmla="*/ 2147483646 h 118"/>
                  <a:gd name="T30" fmla="*/ 2147483646 w 205"/>
                  <a:gd name="T31" fmla="*/ 2147483646 h 118"/>
                  <a:gd name="T32" fmla="*/ 2147483646 w 205"/>
                  <a:gd name="T33" fmla="*/ 2147483646 h 118"/>
                  <a:gd name="T34" fmla="*/ 2147483646 w 205"/>
                  <a:gd name="T35" fmla="*/ 2147483646 h 118"/>
                  <a:gd name="T36" fmla="*/ 2147483646 w 205"/>
                  <a:gd name="T37" fmla="*/ 2147483646 h 118"/>
                  <a:gd name="T38" fmla="*/ 2147483646 w 205"/>
                  <a:gd name="T39" fmla="*/ 2147483646 h 118"/>
                  <a:gd name="T40" fmla="*/ 2147483646 w 205"/>
                  <a:gd name="T41" fmla="*/ 2147483646 h 118"/>
                  <a:gd name="T42" fmla="*/ 2147483646 w 205"/>
                  <a:gd name="T43" fmla="*/ 2147483646 h 118"/>
                  <a:gd name="T44" fmla="*/ 2147483646 w 205"/>
                  <a:gd name="T45" fmla="*/ 2147483646 h 118"/>
                  <a:gd name="T46" fmla="*/ 2147483646 w 205"/>
                  <a:gd name="T47" fmla="*/ 2147483646 h 118"/>
                  <a:gd name="T48" fmla="*/ 2147483646 w 205"/>
                  <a:gd name="T49" fmla="*/ 2147483646 h 118"/>
                  <a:gd name="T50" fmla="*/ 2147483646 w 205"/>
                  <a:gd name="T51" fmla="*/ 2147483646 h 118"/>
                  <a:gd name="T52" fmla="*/ 2147483646 w 205"/>
                  <a:gd name="T53" fmla="*/ 2147483646 h 118"/>
                  <a:gd name="T54" fmla="*/ 2147483646 w 205"/>
                  <a:gd name="T55" fmla="*/ 2147483646 h 118"/>
                  <a:gd name="T56" fmla="*/ 2147483646 w 205"/>
                  <a:gd name="T57" fmla="*/ 2147483646 h 118"/>
                  <a:gd name="T58" fmla="*/ 2147483646 w 205"/>
                  <a:gd name="T59" fmla="*/ 2147483646 h 118"/>
                  <a:gd name="T60" fmla="*/ 2147483646 w 205"/>
                  <a:gd name="T61" fmla="*/ 2147483646 h 118"/>
                  <a:gd name="T62" fmla="*/ 2147483646 w 205"/>
                  <a:gd name="T63" fmla="*/ 2147483646 h 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118"/>
                  <a:gd name="T98" fmla="*/ 205 w 205"/>
                  <a:gd name="T99" fmla="*/ 118 h 1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grpSp>
        <p:nvGrpSpPr>
          <p:cNvPr id="47" name="组合 46">
            <a:extLst>
              <a:ext uri="{FF2B5EF4-FFF2-40B4-BE49-F238E27FC236}">
                <a16:creationId xmlns:a16="http://schemas.microsoft.com/office/drawing/2014/main" id="{6D78FB28-DB39-4687-9460-F4978F883534}"/>
              </a:ext>
            </a:extLst>
          </p:cNvPr>
          <p:cNvGrpSpPr>
            <a:grpSpLocks/>
          </p:cNvGrpSpPr>
          <p:nvPr/>
        </p:nvGrpSpPr>
        <p:grpSpPr bwMode="auto">
          <a:xfrm>
            <a:off x="939294" y="5007474"/>
            <a:ext cx="3044319" cy="461338"/>
            <a:chOff x="8288842" y="2293718"/>
            <a:chExt cx="3044320" cy="461665"/>
          </a:xfrm>
        </p:grpSpPr>
        <p:sp>
          <p:nvSpPr>
            <p:cNvPr id="48" name="矩形 6">
              <a:extLst>
                <a:ext uri="{FF2B5EF4-FFF2-40B4-BE49-F238E27FC236}">
                  <a16:creationId xmlns:a16="http://schemas.microsoft.com/office/drawing/2014/main" id="{24899448-2FE2-42CE-9ACF-8587686FB71E}"/>
                </a:ext>
              </a:extLst>
            </p:cNvPr>
            <p:cNvSpPr>
              <a:spLocks noChangeArrowheads="1"/>
            </p:cNvSpPr>
            <p:nvPr/>
          </p:nvSpPr>
          <p:spPr bwMode="auto">
            <a:xfrm>
              <a:off x="8589962" y="2293718"/>
              <a:ext cx="274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a:lnSpc>
                  <a:spcPct val="100000"/>
                </a:lnSpc>
                <a:spcBef>
                  <a:spcPct val="0"/>
                </a:spcBef>
                <a:buNone/>
              </a:pPr>
              <a:r>
                <a:rPr lang="zh-CN" altLang="en-US" sz="2400" dirty="0">
                  <a:solidFill>
                    <a:srgbClr val="000000"/>
                  </a:solidFill>
                  <a:latin typeface="微软雅黑" panose="020B0503020204020204" pitchFamily="34" charset="-122"/>
                  <a:ea typeface="微软雅黑" panose="020B0503020204020204" pitchFamily="34" charset="-122"/>
                </a:rPr>
                <a:t>配送范围小</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Calibri" panose="020F0502020204030204" pitchFamily="34" charset="0"/>
              </a:endParaRPr>
            </a:p>
          </p:txBody>
        </p:sp>
        <p:grpSp>
          <p:nvGrpSpPr>
            <p:cNvPr id="59" name="组合 5">
              <a:extLst>
                <a:ext uri="{FF2B5EF4-FFF2-40B4-BE49-F238E27FC236}">
                  <a16:creationId xmlns:a16="http://schemas.microsoft.com/office/drawing/2014/main" id="{75B067FE-09C4-4ABC-8AEB-E34AA8C2146D}"/>
                </a:ext>
              </a:extLst>
            </p:cNvPr>
            <p:cNvGrpSpPr>
              <a:grpSpLocks/>
            </p:cNvGrpSpPr>
            <p:nvPr/>
          </p:nvGrpSpPr>
          <p:grpSpPr bwMode="auto">
            <a:xfrm>
              <a:off x="8288842" y="2471890"/>
              <a:ext cx="181348" cy="107924"/>
              <a:chOff x="62518" y="95465"/>
              <a:chExt cx="181639" cy="108139"/>
            </a:xfrm>
          </p:grpSpPr>
          <p:sp>
            <p:nvSpPr>
              <p:cNvPr id="60" name="Freeform 108">
                <a:extLst>
                  <a:ext uri="{FF2B5EF4-FFF2-40B4-BE49-F238E27FC236}">
                    <a16:creationId xmlns:a16="http://schemas.microsoft.com/office/drawing/2014/main" id="{32CD8998-DB7B-4B55-9D96-0D1D4175DD87}"/>
                  </a:ext>
                </a:extLst>
              </p:cNvPr>
              <p:cNvSpPr>
                <a:spLocks noEditPoints="1" noChangeArrowheads="1"/>
              </p:cNvSpPr>
              <p:nvPr/>
            </p:nvSpPr>
            <p:spPr bwMode="auto">
              <a:xfrm>
                <a:off x="62518" y="151224"/>
                <a:ext cx="51534" cy="52380"/>
              </a:xfrm>
              <a:custGeom>
                <a:avLst/>
                <a:gdLst>
                  <a:gd name="T0" fmla="*/ 2147483646 w 26"/>
                  <a:gd name="T1" fmla="*/ 0 h 26"/>
                  <a:gd name="T2" fmla="*/ 0 w 26"/>
                  <a:gd name="T3" fmla="*/ 2147483646 h 26"/>
                  <a:gd name="T4" fmla="*/ 2147483646 w 26"/>
                  <a:gd name="T5" fmla="*/ 2147483646 h 26"/>
                  <a:gd name="T6" fmla="*/ 2147483646 w 26"/>
                  <a:gd name="T7" fmla="*/ 2147483646 h 26"/>
                  <a:gd name="T8" fmla="*/ 2147483646 w 26"/>
                  <a:gd name="T9" fmla="*/ 0 h 26"/>
                  <a:gd name="T10" fmla="*/ 2147483646 w 26"/>
                  <a:gd name="T11" fmla="*/ 2147483646 h 26"/>
                  <a:gd name="T12" fmla="*/ 2147483646 w 26"/>
                  <a:gd name="T13" fmla="*/ 2147483646 h 26"/>
                  <a:gd name="T14" fmla="*/ 2147483646 w 26"/>
                  <a:gd name="T15" fmla="*/ 2147483646 h 26"/>
                  <a:gd name="T16" fmla="*/ 2147483646 w 26"/>
                  <a:gd name="T17" fmla="*/ 2147483646 h 26"/>
                  <a:gd name="T18" fmla="*/ 2147483646 w 26"/>
                  <a:gd name="T19" fmla="*/ 2147483646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1" name="Freeform 109">
                <a:extLst>
                  <a:ext uri="{FF2B5EF4-FFF2-40B4-BE49-F238E27FC236}">
                    <a16:creationId xmlns:a16="http://schemas.microsoft.com/office/drawing/2014/main" id="{6BB9C2D0-4259-4B1A-89B5-3C5CE12B457F}"/>
                  </a:ext>
                </a:extLst>
              </p:cNvPr>
              <p:cNvSpPr>
                <a:spLocks noEditPoints="1" noChangeArrowheads="1"/>
              </p:cNvSpPr>
              <p:nvPr/>
            </p:nvSpPr>
            <p:spPr bwMode="auto">
              <a:xfrm>
                <a:off x="178260" y="117431"/>
                <a:ext cx="43931" cy="43931"/>
              </a:xfrm>
              <a:custGeom>
                <a:avLst/>
                <a:gdLst>
                  <a:gd name="T0" fmla="*/ 2147483646 w 22"/>
                  <a:gd name="T1" fmla="*/ 0 h 22"/>
                  <a:gd name="T2" fmla="*/ 0 w 22"/>
                  <a:gd name="T3" fmla="*/ 2147483646 h 22"/>
                  <a:gd name="T4" fmla="*/ 2147483646 w 22"/>
                  <a:gd name="T5" fmla="*/ 2147483646 h 22"/>
                  <a:gd name="T6" fmla="*/ 2147483646 w 22"/>
                  <a:gd name="T7" fmla="*/ 2147483646 h 22"/>
                  <a:gd name="T8" fmla="*/ 2147483646 w 22"/>
                  <a:gd name="T9" fmla="*/ 0 h 22"/>
                  <a:gd name="T10" fmla="*/ 2147483646 w 22"/>
                  <a:gd name="T11" fmla="*/ 2147483646 h 22"/>
                  <a:gd name="T12" fmla="*/ 2147483646 w 22"/>
                  <a:gd name="T13" fmla="*/ 2147483646 h 22"/>
                  <a:gd name="T14" fmla="*/ 2147483646 w 22"/>
                  <a:gd name="T15" fmla="*/ 2147483646 h 22"/>
                  <a:gd name="T16" fmla="*/ 2147483646 w 22"/>
                  <a:gd name="T17" fmla="*/ 2147483646 h 22"/>
                  <a:gd name="T18" fmla="*/ 2147483646 w 22"/>
                  <a:gd name="T19" fmla="*/ 2147483646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2" name="Freeform 110">
                <a:extLst>
                  <a:ext uri="{FF2B5EF4-FFF2-40B4-BE49-F238E27FC236}">
                    <a16:creationId xmlns:a16="http://schemas.microsoft.com/office/drawing/2014/main" id="{2652D988-3381-4728-AD08-B30C54A54D02}"/>
                  </a:ext>
                </a:extLst>
              </p:cNvPr>
              <p:cNvSpPr>
                <a:spLocks noEditPoints="1" noChangeArrowheads="1"/>
              </p:cNvSpPr>
              <p:nvPr/>
            </p:nvSpPr>
            <p:spPr bwMode="auto">
              <a:xfrm>
                <a:off x="74345" y="163897"/>
                <a:ext cx="27880" cy="27880"/>
              </a:xfrm>
              <a:custGeom>
                <a:avLst/>
                <a:gdLst>
                  <a:gd name="T0" fmla="*/ 2147483646 w 14"/>
                  <a:gd name="T1" fmla="*/ 0 h 14"/>
                  <a:gd name="T2" fmla="*/ 0 w 14"/>
                  <a:gd name="T3" fmla="*/ 2147483646 h 14"/>
                  <a:gd name="T4" fmla="*/ 2147483646 w 14"/>
                  <a:gd name="T5" fmla="*/ 2147483646 h 14"/>
                  <a:gd name="T6" fmla="*/ 2147483646 w 14"/>
                  <a:gd name="T7" fmla="*/ 2147483646 h 14"/>
                  <a:gd name="T8" fmla="*/ 2147483646 w 14"/>
                  <a:gd name="T9" fmla="*/ 0 h 14"/>
                  <a:gd name="T10" fmla="*/ 2147483646 w 14"/>
                  <a:gd name="T11" fmla="*/ 2147483646 h 14"/>
                  <a:gd name="T12" fmla="*/ 2147483646 w 14"/>
                  <a:gd name="T13" fmla="*/ 2147483646 h 14"/>
                  <a:gd name="T14" fmla="*/ 2147483646 w 14"/>
                  <a:gd name="T15" fmla="*/ 2147483646 h 14"/>
                  <a:gd name="T16" fmla="*/ 2147483646 w 14"/>
                  <a:gd name="T17" fmla="*/ 2147483646 h 14"/>
                  <a:gd name="T18" fmla="*/ 2147483646 w 14"/>
                  <a:gd name="T19" fmla="*/ 2147483646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3" name="Freeform 111">
                <a:extLst>
                  <a:ext uri="{FF2B5EF4-FFF2-40B4-BE49-F238E27FC236}">
                    <a16:creationId xmlns:a16="http://schemas.microsoft.com/office/drawing/2014/main" id="{0F38F85F-D255-493F-9A2B-8D72A8FD77D9}"/>
                  </a:ext>
                </a:extLst>
              </p:cNvPr>
              <p:cNvSpPr>
                <a:spLocks noEditPoints="1" noChangeArrowheads="1"/>
              </p:cNvSpPr>
              <p:nvPr/>
            </p:nvSpPr>
            <p:spPr bwMode="auto">
              <a:xfrm>
                <a:off x="156294" y="95465"/>
                <a:ext cx="87863" cy="87862"/>
              </a:xfrm>
              <a:custGeom>
                <a:avLst/>
                <a:gdLst>
                  <a:gd name="T0" fmla="*/ 2147483646 w 44"/>
                  <a:gd name="T1" fmla="*/ 0 h 44"/>
                  <a:gd name="T2" fmla="*/ 0 w 44"/>
                  <a:gd name="T3" fmla="*/ 2147483646 h 44"/>
                  <a:gd name="T4" fmla="*/ 2147483646 w 44"/>
                  <a:gd name="T5" fmla="*/ 2147483646 h 44"/>
                  <a:gd name="T6" fmla="*/ 2147483646 w 44"/>
                  <a:gd name="T7" fmla="*/ 2147483646 h 44"/>
                  <a:gd name="T8" fmla="*/ 2147483646 w 44"/>
                  <a:gd name="T9" fmla="*/ 0 h 44"/>
                  <a:gd name="T10" fmla="*/ 2147483646 w 44"/>
                  <a:gd name="T11" fmla="*/ 2147483646 h 44"/>
                  <a:gd name="T12" fmla="*/ 2147483646 w 44"/>
                  <a:gd name="T13" fmla="*/ 2147483646 h 44"/>
                  <a:gd name="T14" fmla="*/ 2147483646 w 44"/>
                  <a:gd name="T15" fmla="*/ 2147483646 h 44"/>
                  <a:gd name="T16" fmla="*/ 2147483646 w 44"/>
                  <a:gd name="T17" fmla="*/ 2147483646 h 44"/>
                  <a:gd name="T18" fmla="*/ 2147483646 w 44"/>
                  <a:gd name="T19" fmla="*/ 2147483646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sp>
        <p:nvSpPr>
          <p:cNvPr id="66" name="矩形 33">
            <a:extLst>
              <a:ext uri="{FF2B5EF4-FFF2-40B4-BE49-F238E27FC236}">
                <a16:creationId xmlns:a16="http://schemas.microsoft.com/office/drawing/2014/main" id="{90726194-4948-423F-847A-85CFEF968EBD}"/>
              </a:ext>
            </a:extLst>
          </p:cNvPr>
          <p:cNvSpPr>
            <a:spLocks noChangeArrowheads="1"/>
          </p:cNvSpPr>
          <p:nvPr/>
        </p:nvSpPr>
        <p:spPr bwMode="auto">
          <a:xfrm>
            <a:off x="1249098" y="5631872"/>
            <a:ext cx="5722190" cy="462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a:lnSpc>
                <a:spcPct val="100000"/>
              </a:lnSpc>
              <a:spcBef>
                <a:spcPct val="0"/>
              </a:spcBef>
              <a:buNone/>
            </a:pPr>
            <a:r>
              <a:rPr lang="zh-CN" altLang="en-US" sz="2400" dirty="0">
                <a:solidFill>
                  <a:srgbClr val="000000"/>
                </a:solidFill>
                <a:latin typeface="微软雅黑" panose="020B0503020204020204" pitchFamily="34" charset="-122"/>
                <a:ea typeface="微软雅黑" panose="020B0503020204020204" pitchFamily="34" charset="-122"/>
              </a:rPr>
              <a:t>配送的时效性和准确性要求更高</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Calibri" panose="020F0502020204030204" pitchFamily="34" charset="0"/>
            </a:endParaRPr>
          </a:p>
        </p:txBody>
      </p:sp>
      <p:sp>
        <p:nvSpPr>
          <p:cNvPr id="71" name="矩形 32">
            <a:extLst>
              <a:ext uri="{FF2B5EF4-FFF2-40B4-BE49-F238E27FC236}">
                <a16:creationId xmlns:a16="http://schemas.microsoft.com/office/drawing/2014/main" id="{D64A987C-C1B9-44D1-AECD-85197C1EEEC4}"/>
              </a:ext>
            </a:extLst>
          </p:cNvPr>
          <p:cNvSpPr>
            <a:spLocks noChangeArrowheads="1"/>
          </p:cNvSpPr>
          <p:nvPr/>
        </p:nvSpPr>
        <p:spPr bwMode="auto">
          <a:xfrm>
            <a:off x="7566632" y="5631872"/>
            <a:ext cx="38795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a:lnSpc>
                <a:spcPct val="100000"/>
              </a:lnSpc>
              <a:spcBef>
                <a:spcPct val="0"/>
              </a:spcBef>
              <a:buNone/>
            </a:pPr>
            <a:r>
              <a:rPr lang="zh-CN" altLang="en-US" sz="2400" dirty="0">
                <a:solidFill>
                  <a:srgbClr val="000000"/>
                </a:solidFill>
                <a:latin typeface="微软雅黑" panose="020B0503020204020204" pitchFamily="34" charset="-122"/>
                <a:ea typeface="微软雅黑" panose="020B0503020204020204" pitchFamily="34" charset="-122"/>
              </a:rPr>
              <a:t>配送低谷可能造成人员闲置</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Calibri" panose="020F0502020204030204" pitchFamily="34" charset="0"/>
            </a:endParaRPr>
          </a:p>
        </p:txBody>
      </p:sp>
      <p:sp>
        <p:nvSpPr>
          <p:cNvPr id="2" name="矩形: 圆角 1">
            <a:extLst>
              <a:ext uri="{FF2B5EF4-FFF2-40B4-BE49-F238E27FC236}">
                <a16:creationId xmlns:a16="http://schemas.microsoft.com/office/drawing/2014/main" id="{A95D9023-3CAB-4813-86C7-3B6F4387DDE7}"/>
              </a:ext>
            </a:extLst>
          </p:cNvPr>
          <p:cNvSpPr/>
          <p:nvPr/>
        </p:nvSpPr>
        <p:spPr bwMode="auto">
          <a:xfrm>
            <a:off x="478446" y="4075548"/>
            <a:ext cx="11326643" cy="48478"/>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75" name="矩形 74">
            <a:extLst>
              <a:ext uri="{FF2B5EF4-FFF2-40B4-BE49-F238E27FC236}">
                <a16:creationId xmlns:a16="http://schemas.microsoft.com/office/drawing/2014/main" id="{9D69B65F-7ED7-492C-AE60-32E30501EDAE}"/>
              </a:ext>
            </a:extLst>
          </p:cNvPr>
          <p:cNvSpPr/>
          <p:nvPr/>
        </p:nvSpPr>
        <p:spPr bwMode="auto">
          <a:xfrm>
            <a:off x="592373" y="1947059"/>
            <a:ext cx="11405579" cy="2150760"/>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76" name="矩形 75">
            <a:extLst>
              <a:ext uri="{FF2B5EF4-FFF2-40B4-BE49-F238E27FC236}">
                <a16:creationId xmlns:a16="http://schemas.microsoft.com/office/drawing/2014/main" id="{DD2A2CB8-3893-4514-A4AE-61D846B22D1E}"/>
              </a:ext>
            </a:extLst>
          </p:cNvPr>
          <p:cNvSpPr/>
          <p:nvPr/>
        </p:nvSpPr>
        <p:spPr bwMode="auto">
          <a:xfrm>
            <a:off x="592374" y="4844634"/>
            <a:ext cx="11405579" cy="1733933"/>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pic>
        <p:nvPicPr>
          <p:cNvPr id="4" name="图形 3" descr="团队">
            <a:extLst>
              <a:ext uri="{FF2B5EF4-FFF2-40B4-BE49-F238E27FC236}">
                <a16:creationId xmlns:a16="http://schemas.microsoft.com/office/drawing/2014/main" id="{131A89CE-D69B-4D0F-A375-4865B5121E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50656" y="5601747"/>
            <a:ext cx="492389" cy="492389"/>
          </a:xfrm>
          <a:prstGeom prst="rect">
            <a:avLst/>
          </a:prstGeom>
        </p:spPr>
      </p:pic>
      <p:pic>
        <p:nvPicPr>
          <p:cNvPr id="7" name="图形 6" descr="地球欧洲-非洲">
            <a:extLst>
              <a:ext uri="{FF2B5EF4-FFF2-40B4-BE49-F238E27FC236}">
                <a16:creationId xmlns:a16="http://schemas.microsoft.com/office/drawing/2014/main" id="{2F972E84-3CBF-4EFA-9FA8-86BEE7305E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2525" y="5021786"/>
            <a:ext cx="475572" cy="475572"/>
          </a:xfrm>
          <a:prstGeom prst="rect">
            <a:avLst/>
          </a:prstGeom>
        </p:spPr>
      </p:pic>
      <p:pic>
        <p:nvPicPr>
          <p:cNvPr id="12" name="图形 11" descr="秒表">
            <a:extLst>
              <a:ext uri="{FF2B5EF4-FFF2-40B4-BE49-F238E27FC236}">
                <a16:creationId xmlns:a16="http://schemas.microsoft.com/office/drawing/2014/main" id="{D9BBD65A-BB89-478F-9BC4-296F63E380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2525" y="5616193"/>
            <a:ext cx="493621" cy="493621"/>
          </a:xfrm>
          <a:prstGeom prst="rect">
            <a:avLst/>
          </a:prstGeom>
        </p:spPr>
      </p:pic>
      <p:pic>
        <p:nvPicPr>
          <p:cNvPr id="14" name="图形 13" descr="摩托车">
            <a:extLst>
              <a:ext uri="{FF2B5EF4-FFF2-40B4-BE49-F238E27FC236}">
                <a16:creationId xmlns:a16="http://schemas.microsoft.com/office/drawing/2014/main" id="{3C1EAF2C-EC88-44F5-8039-596DB892D7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7500" y="2729076"/>
            <a:ext cx="565622" cy="565622"/>
          </a:xfrm>
          <a:prstGeom prst="rect">
            <a:avLst/>
          </a:prstGeom>
        </p:spPr>
      </p:pic>
      <p:pic>
        <p:nvPicPr>
          <p:cNvPr id="16" name="图形 15" descr="城市">
            <a:extLst>
              <a:ext uri="{FF2B5EF4-FFF2-40B4-BE49-F238E27FC236}">
                <a16:creationId xmlns:a16="http://schemas.microsoft.com/office/drawing/2014/main" id="{D92BA3C5-48B5-44E3-99F1-463D414718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1401" y="3353526"/>
            <a:ext cx="535868" cy="535868"/>
          </a:xfrm>
          <a:prstGeom prst="rect">
            <a:avLst/>
          </a:prstGeom>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15362" name="矩形 29">
            <a:extLst>
              <a:ext uri="{FF2B5EF4-FFF2-40B4-BE49-F238E27FC236}">
                <a16:creationId xmlns:a16="http://schemas.microsoft.com/office/drawing/2014/main" id="{CA66D3F4-FDE3-4076-AC70-F3A5EC9C58A6}"/>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30">
            <a:extLst>
              <a:ext uri="{FF2B5EF4-FFF2-40B4-BE49-F238E27FC236}">
                <a16:creationId xmlns:a16="http://schemas.microsoft.com/office/drawing/2014/main" id="{14DE5A9C-DF6B-4569-A969-827FE5799A5A}"/>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4" name="矩形 29">
            <a:extLst>
              <a:ext uri="{FF2B5EF4-FFF2-40B4-BE49-F238E27FC236}">
                <a16:creationId xmlns:a16="http://schemas.microsoft.com/office/drawing/2014/main" id="{86C9011F-59F2-47EE-A62F-426167998FB3}"/>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5" name="矩形 30">
            <a:extLst>
              <a:ext uri="{FF2B5EF4-FFF2-40B4-BE49-F238E27FC236}">
                <a16:creationId xmlns:a16="http://schemas.microsoft.com/office/drawing/2014/main" id="{2D13DD5B-A401-40B7-B338-8C8C72414ABE}"/>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9" name="矩形 11">
            <a:extLst>
              <a:ext uri="{FF2B5EF4-FFF2-40B4-BE49-F238E27FC236}">
                <a16:creationId xmlns:a16="http://schemas.microsoft.com/office/drawing/2014/main" id="{EEB18FD6-1BF3-40C2-9D7C-08DB420E55B4}"/>
              </a:ext>
            </a:extLst>
          </p:cNvPr>
          <p:cNvSpPr>
            <a:spLocks noChangeArrowheads="1"/>
          </p:cNvSpPr>
          <p:nvPr/>
        </p:nvSpPr>
        <p:spPr bwMode="auto">
          <a:xfrm>
            <a:off x="0" y="3724275"/>
            <a:ext cx="12192000" cy="1050925"/>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cxnSp>
        <p:nvCxnSpPr>
          <p:cNvPr id="15367" name="直接连接符 14">
            <a:extLst>
              <a:ext uri="{FF2B5EF4-FFF2-40B4-BE49-F238E27FC236}">
                <a16:creationId xmlns:a16="http://schemas.microsoft.com/office/drawing/2014/main" id="{FDA6AA8E-61D9-4115-847A-10A0E8ED7632}"/>
              </a:ext>
            </a:extLst>
          </p:cNvPr>
          <p:cNvCxnSpPr>
            <a:cxnSpLocks noChangeShapeType="1"/>
            <a:stCxn id="19" idx="1"/>
            <a:endCxn id="19" idx="3"/>
          </p:cNvCxnSpPr>
          <p:nvPr/>
        </p:nvCxnSpPr>
        <p:spPr bwMode="auto">
          <a:xfrm>
            <a:off x="0" y="4249738"/>
            <a:ext cx="12192000" cy="1587"/>
          </a:xfrm>
          <a:prstGeom prst="line">
            <a:avLst/>
          </a:prstGeom>
          <a:noFill/>
          <a:ln w="19050">
            <a:solidFill>
              <a:srgbClr val="D0EAEB"/>
            </a:solidFill>
            <a:miter lim="800000"/>
            <a:headEnd/>
            <a:tailEnd/>
          </a:ln>
          <a:extLst>
            <a:ext uri="{909E8E84-426E-40DD-AFC4-6F175D3DCCD1}">
              <a14:hiddenFill xmlns:a14="http://schemas.microsoft.com/office/drawing/2010/main">
                <a:noFill/>
              </a14:hiddenFill>
            </a:ext>
          </a:extLst>
        </p:spPr>
      </p:cxnSp>
      <p:sp>
        <p:nvSpPr>
          <p:cNvPr id="15368" name="椭圆 18">
            <a:extLst>
              <a:ext uri="{FF2B5EF4-FFF2-40B4-BE49-F238E27FC236}">
                <a16:creationId xmlns:a16="http://schemas.microsoft.com/office/drawing/2014/main" id="{4A6858A9-A681-430A-875C-699703A25C39}"/>
              </a:ext>
            </a:extLst>
          </p:cNvPr>
          <p:cNvSpPr>
            <a:spLocks noChangeArrowheads="1"/>
          </p:cNvSpPr>
          <p:nvPr/>
        </p:nvSpPr>
        <p:spPr bwMode="auto">
          <a:xfrm>
            <a:off x="1668463" y="4154488"/>
            <a:ext cx="195262" cy="193675"/>
          </a:xfrm>
          <a:prstGeom prst="ellipse">
            <a:avLst/>
          </a:prstGeom>
          <a:solidFill>
            <a:srgbClr val="D0E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9" name="椭圆 19">
            <a:extLst>
              <a:ext uri="{FF2B5EF4-FFF2-40B4-BE49-F238E27FC236}">
                <a16:creationId xmlns:a16="http://schemas.microsoft.com/office/drawing/2014/main" id="{EBCF2BF4-5A15-45CA-A453-A33DBBADA4FF}"/>
              </a:ext>
            </a:extLst>
          </p:cNvPr>
          <p:cNvSpPr>
            <a:spLocks noChangeArrowheads="1"/>
          </p:cNvSpPr>
          <p:nvPr/>
        </p:nvSpPr>
        <p:spPr bwMode="auto">
          <a:xfrm>
            <a:off x="3860800" y="4152900"/>
            <a:ext cx="193675" cy="193675"/>
          </a:xfrm>
          <a:prstGeom prst="ellipse">
            <a:avLst/>
          </a:prstGeom>
          <a:solidFill>
            <a:srgbClr val="D0E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70" name="椭圆 20">
            <a:extLst>
              <a:ext uri="{FF2B5EF4-FFF2-40B4-BE49-F238E27FC236}">
                <a16:creationId xmlns:a16="http://schemas.microsoft.com/office/drawing/2014/main" id="{2B6BE64F-4D9B-497B-A870-56CA8DA9EFE7}"/>
              </a:ext>
            </a:extLst>
          </p:cNvPr>
          <p:cNvSpPr>
            <a:spLocks noChangeArrowheads="1"/>
          </p:cNvSpPr>
          <p:nvPr/>
        </p:nvSpPr>
        <p:spPr bwMode="auto">
          <a:xfrm>
            <a:off x="6008688" y="4165600"/>
            <a:ext cx="193675" cy="193675"/>
          </a:xfrm>
          <a:prstGeom prst="ellipse">
            <a:avLst/>
          </a:prstGeom>
          <a:solidFill>
            <a:srgbClr val="D0E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71" name="椭圆 21">
            <a:extLst>
              <a:ext uri="{FF2B5EF4-FFF2-40B4-BE49-F238E27FC236}">
                <a16:creationId xmlns:a16="http://schemas.microsoft.com/office/drawing/2014/main" id="{5A21DECB-B0C7-4C08-9F1D-626BAFE22698}"/>
              </a:ext>
            </a:extLst>
          </p:cNvPr>
          <p:cNvSpPr>
            <a:spLocks noChangeArrowheads="1"/>
          </p:cNvSpPr>
          <p:nvPr/>
        </p:nvSpPr>
        <p:spPr bwMode="auto">
          <a:xfrm>
            <a:off x="8199438" y="4152900"/>
            <a:ext cx="195262" cy="193675"/>
          </a:xfrm>
          <a:prstGeom prst="ellipse">
            <a:avLst/>
          </a:prstGeom>
          <a:solidFill>
            <a:srgbClr val="D0E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72" name="椭圆 26">
            <a:extLst>
              <a:ext uri="{FF2B5EF4-FFF2-40B4-BE49-F238E27FC236}">
                <a16:creationId xmlns:a16="http://schemas.microsoft.com/office/drawing/2014/main" id="{03A55A55-1981-4BD6-9AED-7670C7E7DC9B}"/>
              </a:ext>
            </a:extLst>
          </p:cNvPr>
          <p:cNvSpPr>
            <a:spLocks noChangeArrowheads="1"/>
          </p:cNvSpPr>
          <p:nvPr/>
        </p:nvSpPr>
        <p:spPr bwMode="auto">
          <a:xfrm>
            <a:off x="10334625" y="4168775"/>
            <a:ext cx="193675" cy="193675"/>
          </a:xfrm>
          <a:prstGeom prst="ellipse">
            <a:avLst/>
          </a:prstGeom>
          <a:solidFill>
            <a:srgbClr val="D0E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4" name="组合 3">
            <a:extLst>
              <a:ext uri="{FF2B5EF4-FFF2-40B4-BE49-F238E27FC236}">
                <a16:creationId xmlns:a16="http://schemas.microsoft.com/office/drawing/2014/main" id="{CF994DB1-F3C0-434E-BDB2-EFE5615A3418}"/>
              </a:ext>
            </a:extLst>
          </p:cNvPr>
          <p:cNvGrpSpPr>
            <a:grpSpLocks/>
          </p:cNvGrpSpPr>
          <p:nvPr/>
        </p:nvGrpSpPr>
        <p:grpSpPr bwMode="auto">
          <a:xfrm>
            <a:off x="5599113" y="2992438"/>
            <a:ext cx="1012825" cy="1014412"/>
            <a:chOff x="5599113" y="2992438"/>
            <a:chExt cx="1012825" cy="1014412"/>
          </a:xfrm>
        </p:grpSpPr>
        <p:sp>
          <p:nvSpPr>
            <p:cNvPr id="15406" name="椭圆 24">
              <a:extLst>
                <a:ext uri="{FF2B5EF4-FFF2-40B4-BE49-F238E27FC236}">
                  <a16:creationId xmlns:a16="http://schemas.microsoft.com/office/drawing/2014/main" id="{32663A9D-92FB-474A-9E19-7E81366BCCF9}"/>
                </a:ext>
              </a:extLst>
            </p:cNvPr>
            <p:cNvSpPr>
              <a:spLocks noChangeArrowheads="1"/>
            </p:cNvSpPr>
            <p:nvPr/>
          </p:nvSpPr>
          <p:spPr bwMode="auto">
            <a:xfrm>
              <a:off x="5599113" y="2992438"/>
              <a:ext cx="1012825" cy="1014412"/>
            </a:xfrm>
            <a:prstGeom prst="ellipse">
              <a:avLst/>
            </a:prstGeom>
            <a:solidFill>
              <a:srgbClr val="D0EAEB"/>
            </a:solidFill>
            <a:ln w="6350">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5407" name="组合 92">
              <a:extLst>
                <a:ext uri="{FF2B5EF4-FFF2-40B4-BE49-F238E27FC236}">
                  <a16:creationId xmlns:a16="http://schemas.microsoft.com/office/drawing/2014/main" id="{78E648F4-FD3B-47F1-8C40-C725CC82A7C2}"/>
                </a:ext>
              </a:extLst>
            </p:cNvPr>
            <p:cNvGrpSpPr>
              <a:grpSpLocks/>
            </p:cNvGrpSpPr>
            <p:nvPr/>
          </p:nvGrpSpPr>
          <p:grpSpPr bwMode="auto">
            <a:xfrm>
              <a:off x="5811838" y="3263900"/>
              <a:ext cx="568325" cy="431800"/>
              <a:chOff x="0" y="0"/>
              <a:chExt cx="509646" cy="387231"/>
            </a:xfrm>
          </p:grpSpPr>
          <p:sp>
            <p:nvSpPr>
              <p:cNvPr id="15408" name="Freeform 20">
                <a:extLst>
                  <a:ext uri="{FF2B5EF4-FFF2-40B4-BE49-F238E27FC236}">
                    <a16:creationId xmlns:a16="http://schemas.microsoft.com/office/drawing/2014/main" id="{6CA8A376-663B-4311-A0AA-06BFA571FC36}"/>
                  </a:ext>
                </a:extLst>
              </p:cNvPr>
              <p:cNvSpPr>
                <a:spLocks noEditPoints="1" noChangeArrowheads="1"/>
              </p:cNvSpPr>
              <p:nvPr/>
            </p:nvSpPr>
            <p:spPr bwMode="auto">
              <a:xfrm>
                <a:off x="0" y="51839"/>
                <a:ext cx="337890" cy="335392"/>
              </a:xfrm>
              <a:custGeom>
                <a:avLst/>
                <a:gdLst>
                  <a:gd name="T0" fmla="*/ 2147483646 w 229"/>
                  <a:gd name="T1" fmla="*/ 2147483646 h 227"/>
                  <a:gd name="T2" fmla="*/ 2147483646 w 229"/>
                  <a:gd name="T3" fmla="*/ 2147483646 h 227"/>
                  <a:gd name="T4" fmla="*/ 2147483646 w 229"/>
                  <a:gd name="T5" fmla="*/ 2147483646 h 227"/>
                  <a:gd name="T6" fmla="*/ 2147483646 w 229"/>
                  <a:gd name="T7" fmla="*/ 2147483646 h 227"/>
                  <a:gd name="T8" fmla="*/ 2147483646 w 229"/>
                  <a:gd name="T9" fmla="*/ 2147483646 h 227"/>
                  <a:gd name="T10" fmla="*/ 2147483646 w 229"/>
                  <a:gd name="T11" fmla="*/ 2147483646 h 227"/>
                  <a:gd name="T12" fmla="*/ 2147483646 w 229"/>
                  <a:gd name="T13" fmla="*/ 2147483646 h 227"/>
                  <a:gd name="T14" fmla="*/ 2147483646 w 229"/>
                  <a:gd name="T15" fmla="*/ 2147483646 h 227"/>
                  <a:gd name="T16" fmla="*/ 2147483646 w 229"/>
                  <a:gd name="T17" fmla="*/ 2147483646 h 227"/>
                  <a:gd name="T18" fmla="*/ 2147483646 w 229"/>
                  <a:gd name="T19" fmla="*/ 0 h 227"/>
                  <a:gd name="T20" fmla="*/ 2147483646 w 229"/>
                  <a:gd name="T21" fmla="*/ 2147483646 h 227"/>
                  <a:gd name="T22" fmla="*/ 2147483646 w 229"/>
                  <a:gd name="T23" fmla="*/ 2147483646 h 227"/>
                  <a:gd name="T24" fmla="*/ 2147483646 w 229"/>
                  <a:gd name="T25" fmla="*/ 2147483646 h 227"/>
                  <a:gd name="T26" fmla="*/ 2147483646 w 229"/>
                  <a:gd name="T27" fmla="*/ 0 h 227"/>
                  <a:gd name="T28" fmla="*/ 2147483646 w 229"/>
                  <a:gd name="T29" fmla="*/ 2147483646 h 227"/>
                  <a:gd name="T30" fmla="*/ 2147483646 w 229"/>
                  <a:gd name="T31" fmla="*/ 2147483646 h 227"/>
                  <a:gd name="T32" fmla="*/ 2147483646 w 229"/>
                  <a:gd name="T33" fmla="*/ 2147483646 h 227"/>
                  <a:gd name="T34" fmla="*/ 2147483646 w 229"/>
                  <a:gd name="T35" fmla="*/ 2147483646 h 227"/>
                  <a:gd name="T36" fmla="*/ 2147483646 w 229"/>
                  <a:gd name="T37" fmla="*/ 2147483646 h 227"/>
                  <a:gd name="T38" fmla="*/ 2147483646 w 229"/>
                  <a:gd name="T39" fmla="*/ 2147483646 h 227"/>
                  <a:gd name="T40" fmla="*/ 2147483646 w 229"/>
                  <a:gd name="T41" fmla="*/ 2147483646 h 227"/>
                  <a:gd name="T42" fmla="*/ 0 w 229"/>
                  <a:gd name="T43" fmla="*/ 2147483646 h 227"/>
                  <a:gd name="T44" fmla="*/ 0 w 229"/>
                  <a:gd name="T45" fmla="*/ 2147483646 h 227"/>
                  <a:gd name="T46" fmla="*/ 2147483646 w 229"/>
                  <a:gd name="T47" fmla="*/ 2147483646 h 227"/>
                  <a:gd name="T48" fmla="*/ 2147483646 w 229"/>
                  <a:gd name="T49" fmla="*/ 2147483646 h 227"/>
                  <a:gd name="T50" fmla="*/ 2147483646 w 229"/>
                  <a:gd name="T51" fmla="*/ 2147483646 h 227"/>
                  <a:gd name="T52" fmla="*/ 2147483646 w 229"/>
                  <a:gd name="T53" fmla="*/ 2147483646 h 227"/>
                  <a:gd name="T54" fmla="*/ 2147483646 w 229"/>
                  <a:gd name="T55" fmla="*/ 2147483646 h 227"/>
                  <a:gd name="T56" fmla="*/ 2147483646 w 229"/>
                  <a:gd name="T57" fmla="*/ 2147483646 h 227"/>
                  <a:gd name="T58" fmla="*/ 2147483646 w 229"/>
                  <a:gd name="T59" fmla="*/ 2147483646 h 227"/>
                  <a:gd name="T60" fmla="*/ 2147483646 w 229"/>
                  <a:gd name="T61" fmla="*/ 2147483646 h 227"/>
                  <a:gd name="T62" fmla="*/ 2147483646 w 229"/>
                  <a:gd name="T63" fmla="*/ 2147483646 h 227"/>
                  <a:gd name="T64" fmla="*/ 2147483646 w 229"/>
                  <a:gd name="T65" fmla="*/ 2147483646 h 227"/>
                  <a:gd name="T66" fmla="*/ 2147483646 w 229"/>
                  <a:gd name="T67" fmla="*/ 2147483646 h 227"/>
                  <a:gd name="T68" fmla="*/ 2147483646 w 229"/>
                  <a:gd name="T69" fmla="*/ 2147483646 h 227"/>
                  <a:gd name="T70" fmla="*/ 2147483646 w 229"/>
                  <a:gd name="T71" fmla="*/ 2147483646 h 227"/>
                  <a:gd name="T72" fmla="*/ 2147483646 w 229"/>
                  <a:gd name="T73" fmla="*/ 2147483646 h 227"/>
                  <a:gd name="T74" fmla="*/ 2147483646 w 229"/>
                  <a:gd name="T75" fmla="*/ 2147483646 h 227"/>
                  <a:gd name="T76" fmla="*/ 2147483646 w 229"/>
                  <a:gd name="T77" fmla="*/ 2147483646 h 227"/>
                  <a:gd name="T78" fmla="*/ 2147483646 w 229"/>
                  <a:gd name="T79" fmla="*/ 2147483646 h 227"/>
                  <a:gd name="T80" fmla="*/ 2147483646 w 229"/>
                  <a:gd name="T81" fmla="*/ 2147483646 h 227"/>
                  <a:gd name="T82" fmla="*/ 2147483646 w 229"/>
                  <a:gd name="T83" fmla="*/ 2147483646 h 227"/>
                  <a:gd name="T84" fmla="*/ 2147483646 w 229"/>
                  <a:gd name="T85" fmla="*/ 2147483646 h 227"/>
                  <a:gd name="T86" fmla="*/ 2147483646 w 229"/>
                  <a:gd name="T87" fmla="*/ 2147483646 h 227"/>
                  <a:gd name="T88" fmla="*/ 2147483646 w 229"/>
                  <a:gd name="T89" fmla="*/ 2147483646 h 227"/>
                  <a:gd name="T90" fmla="*/ 2147483646 w 229"/>
                  <a:gd name="T91" fmla="*/ 2147483646 h 227"/>
                  <a:gd name="T92" fmla="*/ 2147483646 w 229"/>
                  <a:gd name="T93" fmla="*/ 2147483646 h 227"/>
                  <a:gd name="T94" fmla="*/ 2147483646 w 229"/>
                  <a:gd name="T95" fmla="*/ 2147483646 h 2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9"/>
                  <a:gd name="T145" fmla="*/ 0 h 227"/>
                  <a:gd name="T146" fmla="*/ 229 w 229"/>
                  <a:gd name="T147" fmla="*/ 227 h 2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409" name="Freeform 21">
                <a:extLst>
                  <a:ext uri="{FF2B5EF4-FFF2-40B4-BE49-F238E27FC236}">
                    <a16:creationId xmlns:a16="http://schemas.microsoft.com/office/drawing/2014/main" id="{83CCFCBD-72A0-4F22-B60E-DB255F2CDCF3}"/>
                  </a:ext>
                </a:extLst>
              </p:cNvPr>
              <p:cNvSpPr>
                <a:spLocks noEditPoints="1" noChangeArrowheads="1"/>
              </p:cNvSpPr>
              <p:nvPr/>
            </p:nvSpPr>
            <p:spPr bwMode="auto">
              <a:xfrm>
                <a:off x="309785" y="0"/>
                <a:ext cx="199861" cy="199861"/>
              </a:xfrm>
              <a:custGeom>
                <a:avLst/>
                <a:gdLst>
                  <a:gd name="T0" fmla="*/ 2147483646 w 135"/>
                  <a:gd name="T1" fmla="*/ 2147483646 h 135"/>
                  <a:gd name="T2" fmla="*/ 2147483646 w 135"/>
                  <a:gd name="T3" fmla="*/ 2147483646 h 135"/>
                  <a:gd name="T4" fmla="*/ 2147483646 w 135"/>
                  <a:gd name="T5" fmla="*/ 2147483646 h 135"/>
                  <a:gd name="T6" fmla="*/ 2147483646 w 135"/>
                  <a:gd name="T7" fmla="*/ 2147483646 h 135"/>
                  <a:gd name="T8" fmla="*/ 2147483646 w 135"/>
                  <a:gd name="T9" fmla="*/ 2147483646 h 135"/>
                  <a:gd name="T10" fmla="*/ 2147483646 w 135"/>
                  <a:gd name="T11" fmla="*/ 2147483646 h 135"/>
                  <a:gd name="T12" fmla="*/ 2147483646 w 135"/>
                  <a:gd name="T13" fmla="*/ 2147483646 h 135"/>
                  <a:gd name="T14" fmla="*/ 2147483646 w 135"/>
                  <a:gd name="T15" fmla="*/ 2147483646 h 135"/>
                  <a:gd name="T16" fmla="*/ 2147483646 w 135"/>
                  <a:gd name="T17" fmla="*/ 2147483646 h 135"/>
                  <a:gd name="T18" fmla="*/ 2147483646 w 135"/>
                  <a:gd name="T19" fmla="*/ 0 h 135"/>
                  <a:gd name="T20" fmla="*/ 2147483646 w 135"/>
                  <a:gd name="T21" fmla="*/ 2147483646 h 135"/>
                  <a:gd name="T22" fmla="*/ 2147483646 w 135"/>
                  <a:gd name="T23" fmla="*/ 2147483646 h 135"/>
                  <a:gd name="T24" fmla="*/ 2147483646 w 135"/>
                  <a:gd name="T25" fmla="*/ 2147483646 h 135"/>
                  <a:gd name="T26" fmla="*/ 2147483646 w 135"/>
                  <a:gd name="T27" fmla="*/ 0 h 135"/>
                  <a:gd name="T28" fmla="*/ 2147483646 w 135"/>
                  <a:gd name="T29" fmla="*/ 2147483646 h 135"/>
                  <a:gd name="T30" fmla="*/ 2147483646 w 135"/>
                  <a:gd name="T31" fmla="*/ 2147483646 h 135"/>
                  <a:gd name="T32" fmla="*/ 2147483646 w 135"/>
                  <a:gd name="T33" fmla="*/ 2147483646 h 135"/>
                  <a:gd name="T34" fmla="*/ 2147483646 w 135"/>
                  <a:gd name="T35" fmla="*/ 2147483646 h 135"/>
                  <a:gd name="T36" fmla="*/ 2147483646 w 135"/>
                  <a:gd name="T37" fmla="*/ 2147483646 h 135"/>
                  <a:gd name="T38" fmla="*/ 2147483646 w 135"/>
                  <a:gd name="T39" fmla="*/ 2147483646 h 135"/>
                  <a:gd name="T40" fmla="*/ 2147483646 w 135"/>
                  <a:gd name="T41" fmla="*/ 2147483646 h 135"/>
                  <a:gd name="T42" fmla="*/ 0 w 135"/>
                  <a:gd name="T43" fmla="*/ 2147483646 h 135"/>
                  <a:gd name="T44" fmla="*/ 0 w 135"/>
                  <a:gd name="T45" fmla="*/ 2147483646 h 135"/>
                  <a:gd name="T46" fmla="*/ 2147483646 w 135"/>
                  <a:gd name="T47" fmla="*/ 2147483646 h 135"/>
                  <a:gd name="T48" fmla="*/ 2147483646 w 135"/>
                  <a:gd name="T49" fmla="*/ 2147483646 h 135"/>
                  <a:gd name="T50" fmla="*/ 2147483646 w 135"/>
                  <a:gd name="T51" fmla="*/ 2147483646 h 135"/>
                  <a:gd name="T52" fmla="*/ 2147483646 w 135"/>
                  <a:gd name="T53" fmla="*/ 2147483646 h 135"/>
                  <a:gd name="T54" fmla="*/ 2147483646 w 135"/>
                  <a:gd name="T55" fmla="*/ 2147483646 h 135"/>
                  <a:gd name="T56" fmla="*/ 2147483646 w 135"/>
                  <a:gd name="T57" fmla="*/ 2147483646 h 135"/>
                  <a:gd name="T58" fmla="*/ 2147483646 w 135"/>
                  <a:gd name="T59" fmla="*/ 2147483646 h 135"/>
                  <a:gd name="T60" fmla="*/ 2147483646 w 135"/>
                  <a:gd name="T61" fmla="*/ 2147483646 h 135"/>
                  <a:gd name="T62" fmla="*/ 2147483646 w 135"/>
                  <a:gd name="T63" fmla="*/ 2147483646 h 135"/>
                  <a:gd name="T64" fmla="*/ 2147483646 w 135"/>
                  <a:gd name="T65" fmla="*/ 2147483646 h 135"/>
                  <a:gd name="T66" fmla="*/ 2147483646 w 135"/>
                  <a:gd name="T67" fmla="*/ 2147483646 h 135"/>
                  <a:gd name="T68" fmla="*/ 2147483646 w 135"/>
                  <a:gd name="T69" fmla="*/ 2147483646 h 135"/>
                  <a:gd name="T70" fmla="*/ 2147483646 w 135"/>
                  <a:gd name="T71" fmla="*/ 2147483646 h 135"/>
                  <a:gd name="T72" fmla="*/ 2147483646 w 135"/>
                  <a:gd name="T73" fmla="*/ 2147483646 h 135"/>
                  <a:gd name="T74" fmla="*/ 2147483646 w 135"/>
                  <a:gd name="T75" fmla="*/ 2147483646 h 135"/>
                  <a:gd name="T76" fmla="*/ 2147483646 w 135"/>
                  <a:gd name="T77" fmla="*/ 2147483646 h 135"/>
                  <a:gd name="T78" fmla="*/ 2147483646 w 135"/>
                  <a:gd name="T79" fmla="*/ 2147483646 h 135"/>
                  <a:gd name="T80" fmla="*/ 2147483646 w 135"/>
                  <a:gd name="T81" fmla="*/ 2147483646 h 135"/>
                  <a:gd name="T82" fmla="*/ 2147483646 w 135"/>
                  <a:gd name="T83" fmla="*/ 2147483646 h 135"/>
                  <a:gd name="T84" fmla="*/ 2147483646 w 135"/>
                  <a:gd name="T85" fmla="*/ 2147483646 h 135"/>
                  <a:gd name="T86" fmla="*/ 2147483646 w 135"/>
                  <a:gd name="T87" fmla="*/ 2147483646 h 135"/>
                  <a:gd name="T88" fmla="*/ 2147483646 w 135"/>
                  <a:gd name="T89" fmla="*/ 2147483646 h 135"/>
                  <a:gd name="T90" fmla="*/ 2147483646 w 135"/>
                  <a:gd name="T91" fmla="*/ 2147483646 h 135"/>
                  <a:gd name="T92" fmla="*/ 2147483646 w 135"/>
                  <a:gd name="T93" fmla="*/ 2147483646 h 135"/>
                  <a:gd name="T94" fmla="*/ 2147483646 w 135"/>
                  <a:gd name="T95" fmla="*/ 2147483646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
                  <a:gd name="T145" fmla="*/ 0 h 135"/>
                  <a:gd name="T146" fmla="*/ 135 w 135"/>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grpSp>
        <p:nvGrpSpPr>
          <p:cNvPr id="5" name="组合 4">
            <a:extLst>
              <a:ext uri="{FF2B5EF4-FFF2-40B4-BE49-F238E27FC236}">
                <a16:creationId xmlns:a16="http://schemas.microsoft.com/office/drawing/2014/main" id="{8B466BB5-BE3D-4D88-9F2E-AF2A95F04A85}"/>
              </a:ext>
            </a:extLst>
          </p:cNvPr>
          <p:cNvGrpSpPr>
            <a:grpSpLocks/>
          </p:cNvGrpSpPr>
          <p:nvPr/>
        </p:nvGrpSpPr>
        <p:grpSpPr bwMode="auto">
          <a:xfrm>
            <a:off x="3451225" y="4557713"/>
            <a:ext cx="1012825" cy="1012825"/>
            <a:chOff x="3451225" y="4557713"/>
            <a:chExt cx="1012825" cy="1012825"/>
          </a:xfrm>
        </p:grpSpPr>
        <p:sp>
          <p:nvSpPr>
            <p:cNvPr id="15401" name="椭圆 23">
              <a:extLst>
                <a:ext uri="{FF2B5EF4-FFF2-40B4-BE49-F238E27FC236}">
                  <a16:creationId xmlns:a16="http://schemas.microsoft.com/office/drawing/2014/main" id="{B6CD3946-E495-4D8F-8536-F750C01F9FB7}"/>
                </a:ext>
              </a:extLst>
            </p:cNvPr>
            <p:cNvSpPr>
              <a:spLocks noChangeArrowheads="1"/>
            </p:cNvSpPr>
            <p:nvPr/>
          </p:nvSpPr>
          <p:spPr bwMode="auto">
            <a:xfrm>
              <a:off x="3451225" y="4557713"/>
              <a:ext cx="1012825" cy="1012825"/>
            </a:xfrm>
            <a:prstGeom prst="ellipse">
              <a:avLst/>
            </a:prstGeom>
            <a:solidFill>
              <a:srgbClr val="D0EAEB"/>
            </a:solidFill>
            <a:ln w="6350">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5402" name="组合 98">
              <a:extLst>
                <a:ext uri="{FF2B5EF4-FFF2-40B4-BE49-F238E27FC236}">
                  <a16:creationId xmlns:a16="http://schemas.microsoft.com/office/drawing/2014/main" id="{C45331B6-84E3-43EA-8133-DD3CD062AD85}"/>
                </a:ext>
              </a:extLst>
            </p:cNvPr>
            <p:cNvGrpSpPr>
              <a:grpSpLocks/>
            </p:cNvGrpSpPr>
            <p:nvPr/>
          </p:nvGrpSpPr>
          <p:grpSpPr bwMode="auto">
            <a:xfrm>
              <a:off x="3740150" y="4797425"/>
              <a:ext cx="390525" cy="498475"/>
              <a:chOff x="0" y="0"/>
              <a:chExt cx="563562" cy="720725"/>
            </a:xfrm>
          </p:grpSpPr>
          <p:sp>
            <p:nvSpPr>
              <p:cNvPr id="15403" name="Freeform 32">
                <a:extLst>
                  <a:ext uri="{FF2B5EF4-FFF2-40B4-BE49-F238E27FC236}">
                    <a16:creationId xmlns:a16="http://schemas.microsoft.com/office/drawing/2014/main" id="{D04120ED-BB9E-4828-9F74-DAB21960FFF1}"/>
                  </a:ext>
                </a:extLst>
              </p:cNvPr>
              <p:cNvSpPr>
                <a:spLocks noChangeArrowheads="1"/>
              </p:cNvSpPr>
              <p:nvPr/>
            </p:nvSpPr>
            <p:spPr bwMode="auto">
              <a:xfrm>
                <a:off x="209550" y="0"/>
                <a:ext cx="142875" cy="720725"/>
              </a:xfrm>
              <a:custGeom>
                <a:avLst/>
                <a:gdLst>
                  <a:gd name="T0" fmla="*/ 2147483646 w 64"/>
                  <a:gd name="T1" fmla="*/ 2147483646 h 321"/>
                  <a:gd name="T2" fmla="*/ 2147483646 w 64"/>
                  <a:gd name="T3" fmla="*/ 2147483646 h 321"/>
                  <a:gd name="T4" fmla="*/ 0 w 64"/>
                  <a:gd name="T5" fmla="*/ 2147483646 h 321"/>
                  <a:gd name="T6" fmla="*/ 0 w 64"/>
                  <a:gd name="T7" fmla="*/ 2147483646 h 321"/>
                  <a:gd name="T8" fmla="*/ 2147483646 w 64"/>
                  <a:gd name="T9" fmla="*/ 0 h 321"/>
                  <a:gd name="T10" fmla="*/ 2147483646 w 64"/>
                  <a:gd name="T11" fmla="*/ 2147483646 h 321"/>
                  <a:gd name="T12" fmla="*/ 2147483646 w 64"/>
                  <a:gd name="T13" fmla="*/ 2147483646 h 321"/>
                  <a:gd name="T14" fmla="*/ 0 60000 65536"/>
                  <a:gd name="T15" fmla="*/ 0 60000 65536"/>
                  <a:gd name="T16" fmla="*/ 0 60000 65536"/>
                  <a:gd name="T17" fmla="*/ 0 60000 65536"/>
                  <a:gd name="T18" fmla="*/ 0 60000 65536"/>
                  <a:gd name="T19" fmla="*/ 0 60000 65536"/>
                  <a:gd name="T20" fmla="*/ 0 60000 65536"/>
                  <a:gd name="T21" fmla="*/ 0 w 64"/>
                  <a:gd name="T22" fmla="*/ 0 h 321"/>
                  <a:gd name="T23" fmla="*/ 64 w 64"/>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404" name="Freeform 33">
                <a:extLst>
                  <a:ext uri="{FF2B5EF4-FFF2-40B4-BE49-F238E27FC236}">
                    <a16:creationId xmlns:a16="http://schemas.microsoft.com/office/drawing/2014/main" id="{4F8AF953-64C6-4442-8BF0-C936D1782EAD}"/>
                  </a:ext>
                </a:extLst>
              </p:cNvPr>
              <p:cNvSpPr>
                <a:spLocks noChangeArrowheads="1"/>
              </p:cNvSpPr>
              <p:nvPr/>
            </p:nvSpPr>
            <p:spPr bwMode="auto">
              <a:xfrm>
                <a:off x="0" y="439737"/>
                <a:ext cx="141288" cy="280988"/>
              </a:xfrm>
              <a:custGeom>
                <a:avLst/>
                <a:gdLst>
                  <a:gd name="T0" fmla="*/ 2147483646 w 63"/>
                  <a:gd name="T1" fmla="*/ 2147483646 h 125"/>
                  <a:gd name="T2" fmla="*/ 2147483646 w 63"/>
                  <a:gd name="T3" fmla="*/ 2147483646 h 125"/>
                  <a:gd name="T4" fmla="*/ 0 w 63"/>
                  <a:gd name="T5" fmla="*/ 2147483646 h 125"/>
                  <a:gd name="T6" fmla="*/ 0 w 63"/>
                  <a:gd name="T7" fmla="*/ 2147483646 h 125"/>
                  <a:gd name="T8" fmla="*/ 2147483646 w 63"/>
                  <a:gd name="T9" fmla="*/ 0 h 125"/>
                  <a:gd name="T10" fmla="*/ 2147483646 w 63"/>
                  <a:gd name="T11" fmla="*/ 2147483646 h 125"/>
                  <a:gd name="T12" fmla="*/ 2147483646 w 63"/>
                  <a:gd name="T13" fmla="*/ 2147483646 h 125"/>
                  <a:gd name="T14" fmla="*/ 0 60000 65536"/>
                  <a:gd name="T15" fmla="*/ 0 60000 65536"/>
                  <a:gd name="T16" fmla="*/ 0 60000 65536"/>
                  <a:gd name="T17" fmla="*/ 0 60000 65536"/>
                  <a:gd name="T18" fmla="*/ 0 60000 65536"/>
                  <a:gd name="T19" fmla="*/ 0 60000 65536"/>
                  <a:gd name="T20" fmla="*/ 0 60000 65536"/>
                  <a:gd name="T21" fmla="*/ 0 w 63"/>
                  <a:gd name="T22" fmla="*/ 0 h 125"/>
                  <a:gd name="T23" fmla="*/ 63 w 63"/>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405" name="Freeform 34">
                <a:extLst>
                  <a:ext uri="{FF2B5EF4-FFF2-40B4-BE49-F238E27FC236}">
                    <a16:creationId xmlns:a16="http://schemas.microsoft.com/office/drawing/2014/main" id="{5063EB36-4C82-4654-8DD1-3B16830A864C}"/>
                  </a:ext>
                </a:extLst>
              </p:cNvPr>
              <p:cNvSpPr>
                <a:spLocks noChangeArrowheads="1"/>
              </p:cNvSpPr>
              <p:nvPr/>
            </p:nvSpPr>
            <p:spPr bwMode="auto">
              <a:xfrm>
                <a:off x="420687" y="231775"/>
                <a:ext cx="142875" cy="488950"/>
              </a:xfrm>
              <a:custGeom>
                <a:avLst/>
                <a:gdLst>
                  <a:gd name="T0" fmla="*/ 2147483646 w 64"/>
                  <a:gd name="T1" fmla="*/ 2147483646 h 218"/>
                  <a:gd name="T2" fmla="*/ 2147483646 w 64"/>
                  <a:gd name="T3" fmla="*/ 2147483646 h 218"/>
                  <a:gd name="T4" fmla="*/ 0 w 64"/>
                  <a:gd name="T5" fmla="*/ 2147483646 h 218"/>
                  <a:gd name="T6" fmla="*/ 0 w 64"/>
                  <a:gd name="T7" fmla="*/ 2147483646 h 218"/>
                  <a:gd name="T8" fmla="*/ 2147483646 w 64"/>
                  <a:gd name="T9" fmla="*/ 0 h 218"/>
                  <a:gd name="T10" fmla="*/ 2147483646 w 64"/>
                  <a:gd name="T11" fmla="*/ 2147483646 h 218"/>
                  <a:gd name="T12" fmla="*/ 2147483646 w 64"/>
                  <a:gd name="T13" fmla="*/ 2147483646 h 218"/>
                  <a:gd name="T14" fmla="*/ 0 60000 65536"/>
                  <a:gd name="T15" fmla="*/ 0 60000 65536"/>
                  <a:gd name="T16" fmla="*/ 0 60000 65536"/>
                  <a:gd name="T17" fmla="*/ 0 60000 65536"/>
                  <a:gd name="T18" fmla="*/ 0 60000 65536"/>
                  <a:gd name="T19" fmla="*/ 0 60000 65536"/>
                  <a:gd name="T20" fmla="*/ 0 60000 65536"/>
                  <a:gd name="T21" fmla="*/ 0 w 64"/>
                  <a:gd name="T22" fmla="*/ 0 h 218"/>
                  <a:gd name="T23" fmla="*/ 64 w 64"/>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grpSp>
        <p:nvGrpSpPr>
          <p:cNvPr id="3" name="组合 2">
            <a:extLst>
              <a:ext uri="{FF2B5EF4-FFF2-40B4-BE49-F238E27FC236}">
                <a16:creationId xmlns:a16="http://schemas.microsoft.com/office/drawing/2014/main" id="{0F63E6C2-DBA2-45B6-BA9A-DD5425060564}"/>
              </a:ext>
            </a:extLst>
          </p:cNvPr>
          <p:cNvGrpSpPr>
            <a:grpSpLocks/>
          </p:cNvGrpSpPr>
          <p:nvPr/>
        </p:nvGrpSpPr>
        <p:grpSpPr bwMode="auto">
          <a:xfrm>
            <a:off x="1273175" y="2949575"/>
            <a:ext cx="1012825" cy="1012825"/>
            <a:chOff x="1273175" y="2949575"/>
            <a:chExt cx="1012825" cy="1012825"/>
          </a:xfrm>
        </p:grpSpPr>
        <p:sp>
          <p:nvSpPr>
            <p:cNvPr id="15396" name="椭圆 22">
              <a:extLst>
                <a:ext uri="{FF2B5EF4-FFF2-40B4-BE49-F238E27FC236}">
                  <a16:creationId xmlns:a16="http://schemas.microsoft.com/office/drawing/2014/main" id="{F373A7D1-56E4-40A7-A643-B5A3E811A67C}"/>
                </a:ext>
              </a:extLst>
            </p:cNvPr>
            <p:cNvSpPr>
              <a:spLocks noChangeArrowheads="1"/>
            </p:cNvSpPr>
            <p:nvPr/>
          </p:nvSpPr>
          <p:spPr bwMode="auto">
            <a:xfrm>
              <a:off x="1273175" y="2949575"/>
              <a:ext cx="1012825" cy="1012825"/>
            </a:xfrm>
            <a:prstGeom prst="ellipse">
              <a:avLst/>
            </a:prstGeom>
            <a:solidFill>
              <a:srgbClr val="D0EAEB"/>
            </a:solidFill>
            <a:ln w="6350">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5397" name="组合 108">
              <a:extLst>
                <a:ext uri="{FF2B5EF4-FFF2-40B4-BE49-F238E27FC236}">
                  <a16:creationId xmlns:a16="http://schemas.microsoft.com/office/drawing/2014/main" id="{7D396363-9521-4096-BBBC-7DB6F2073865}"/>
                </a:ext>
              </a:extLst>
            </p:cNvPr>
            <p:cNvGrpSpPr>
              <a:grpSpLocks/>
            </p:cNvGrpSpPr>
            <p:nvPr/>
          </p:nvGrpSpPr>
          <p:grpSpPr bwMode="auto">
            <a:xfrm>
              <a:off x="1565275" y="3165475"/>
              <a:ext cx="446088" cy="504825"/>
              <a:chOff x="0" y="0"/>
              <a:chExt cx="406394" cy="459644"/>
            </a:xfrm>
          </p:grpSpPr>
          <p:sp>
            <p:nvSpPr>
              <p:cNvPr id="15398" name="Freeform 148">
                <a:extLst>
                  <a:ext uri="{FF2B5EF4-FFF2-40B4-BE49-F238E27FC236}">
                    <a16:creationId xmlns:a16="http://schemas.microsoft.com/office/drawing/2014/main" id="{B81A2C88-3FAA-479C-8D8C-85B9DB873C4C}"/>
                  </a:ext>
                </a:extLst>
              </p:cNvPr>
              <p:cNvSpPr>
                <a:spLocks noEditPoints="1" noChangeArrowheads="1"/>
              </p:cNvSpPr>
              <p:nvPr/>
            </p:nvSpPr>
            <p:spPr bwMode="auto">
              <a:xfrm>
                <a:off x="55121" y="0"/>
                <a:ext cx="351273" cy="456842"/>
              </a:xfrm>
              <a:custGeom>
                <a:avLst/>
                <a:gdLst>
                  <a:gd name="T0" fmla="*/ 2147483646 w 159"/>
                  <a:gd name="T1" fmla="*/ 2147483646 h 207"/>
                  <a:gd name="T2" fmla="*/ 2147483646 w 159"/>
                  <a:gd name="T3" fmla="*/ 2147483646 h 207"/>
                  <a:gd name="T4" fmla="*/ 2147483646 w 159"/>
                  <a:gd name="T5" fmla="*/ 2147483646 h 207"/>
                  <a:gd name="T6" fmla="*/ 2147483646 w 159"/>
                  <a:gd name="T7" fmla="*/ 2147483646 h 207"/>
                  <a:gd name="T8" fmla="*/ 2147483646 w 159"/>
                  <a:gd name="T9" fmla="*/ 2147483646 h 207"/>
                  <a:gd name="T10" fmla="*/ 2147483646 w 159"/>
                  <a:gd name="T11" fmla="*/ 2147483646 h 207"/>
                  <a:gd name="T12" fmla="*/ 2147483646 w 159"/>
                  <a:gd name="T13" fmla="*/ 2147483646 h 207"/>
                  <a:gd name="T14" fmla="*/ 2147483646 w 159"/>
                  <a:gd name="T15" fmla="*/ 2147483646 h 207"/>
                  <a:gd name="T16" fmla="*/ 2147483646 w 159"/>
                  <a:gd name="T17" fmla="*/ 2147483646 h 207"/>
                  <a:gd name="T18" fmla="*/ 2147483646 w 159"/>
                  <a:gd name="T19" fmla="*/ 2147483646 h 207"/>
                  <a:gd name="T20" fmla="*/ 2147483646 w 159"/>
                  <a:gd name="T21" fmla="*/ 2147483646 h 207"/>
                  <a:gd name="T22" fmla="*/ 2147483646 w 159"/>
                  <a:gd name="T23" fmla="*/ 2147483646 h 207"/>
                  <a:gd name="T24" fmla="*/ 2147483646 w 159"/>
                  <a:gd name="T25" fmla="*/ 2147483646 h 207"/>
                  <a:gd name="T26" fmla="*/ 2147483646 w 159"/>
                  <a:gd name="T27" fmla="*/ 2147483646 h 207"/>
                  <a:gd name="T28" fmla="*/ 2147483646 w 159"/>
                  <a:gd name="T29" fmla="*/ 2147483646 h 207"/>
                  <a:gd name="T30" fmla="*/ 2147483646 w 159"/>
                  <a:gd name="T31" fmla="*/ 2147483646 h 207"/>
                  <a:gd name="T32" fmla="*/ 2147483646 w 159"/>
                  <a:gd name="T33" fmla="*/ 2147483646 h 207"/>
                  <a:gd name="T34" fmla="*/ 2147483646 w 159"/>
                  <a:gd name="T35" fmla="*/ 2147483646 h 2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207"/>
                  <a:gd name="T56" fmla="*/ 159 w 159"/>
                  <a:gd name="T57" fmla="*/ 207 h 2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399" name="Freeform 149">
                <a:extLst>
                  <a:ext uri="{FF2B5EF4-FFF2-40B4-BE49-F238E27FC236}">
                    <a16:creationId xmlns:a16="http://schemas.microsoft.com/office/drawing/2014/main" id="{F43A10E0-B138-4D1F-9D1F-F7433DDDAC5C}"/>
                  </a:ext>
                </a:extLst>
              </p:cNvPr>
              <p:cNvSpPr>
                <a:spLocks noEditPoints="1" noChangeArrowheads="1"/>
              </p:cNvSpPr>
              <p:nvPr/>
            </p:nvSpPr>
            <p:spPr bwMode="auto">
              <a:xfrm>
                <a:off x="0" y="231690"/>
                <a:ext cx="231691" cy="227954"/>
              </a:xfrm>
              <a:custGeom>
                <a:avLst/>
                <a:gdLst>
                  <a:gd name="T0" fmla="*/ 2147483646 w 105"/>
                  <a:gd name="T1" fmla="*/ 2147483646 h 103"/>
                  <a:gd name="T2" fmla="*/ 2147483646 w 105"/>
                  <a:gd name="T3" fmla="*/ 2147483646 h 103"/>
                  <a:gd name="T4" fmla="*/ 2147483646 w 105"/>
                  <a:gd name="T5" fmla="*/ 2147483646 h 103"/>
                  <a:gd name="T6" fmla="*/ 2147483646 w 105"/>
                  <a:gd name="T7" fmla="*/ 2147483646 h 103"/>
                  <a:gd name="T8" fmla="*/ 2147483646 w 105"/>
                  <a:gd name="T9" fmla="*/ 2147483646 h 103"/>
                  <a:gd name="T10" fmla="*/ 2147483646 w 105"/>
                  <a:gd name="T11" fmla="*/ 0 h 103"/>
                  <a:gd name="T12" fmla="*/ 2147483646 w 105"/>
                  <a:gd name="T13" fmla="*/ 0 h 103"/>
                  <a:gd name="T14" fmla="*/ 2147483646 w 105"/>
                  <a:gd name="T15" fmla="*/ 2147483646 h 103"/>
                  <a:gd name="T16" fmla="*/ 2147483646 w 105"/>
                  <a:gd name="T17" fmla="*/ 2147483646 h 103"/>
                  <a:gd name="T18" fmla="*/ 2147483646 w 105"/>
                  <a:gd name="T19" fmla="*/ 2147483646 h 103"/>
                  <a:gd name="T20" fmla="*/ 2147483646 w 105"/>
                  <a:gd name="T21" fmla="*/ 2147483646 h 103"/>
                  <a:gd name="T22" fmla="*/ 2147483646 w 105"/>
                  <a:gd name="T23" fmla="*/ 2147483646 h 103"/>
                  <a:gd name="T24" fmla="*/ 2147483646 w 105"/>
                  <a:gd name="T25" fmla="*/ 2147483646 h 103"/>
                  <a:gd name="T26" fmla="*/ 0 w 105"/>
                  <a:gd name="T27" fmla="*/ 2147483646 h 103"/>
                  <a:gd name="T28" fmla="*/ 0 w 105"/>
                  <a:gd name="T29" fmla="*/ 2147483646 h 103"/>
                  <a:gd name="T30" fmla="*/ 2147483646 w 105"/>
                  <a:gd name="T31" fmla="*/ 2147483646 h 103"/>
                  <a:gd name="T32" fmla="*/ 2147483646 w 105"/>
                  <a:gd name="T33" fmla="*/ 2147483646 h 103"/>
                  <a:gd name="T34" fmla="*/ 2147483646 w 105"/>
                  <a:gd name="T35" fmla="*/ 2147483646 h 103"/>
                  <a:gd name="T36" fmla="*/ 2147483646 w 105"/>
                  <a:gd name="T37" fmla="*/ 2147483646 h 103"/>
                  <a:gd name="T38" fmla="*/ 2147483646 w 105"/>
                  <a:gd name="T39" fmla="*/ 2147483646 h 103"/>
                  <a:gd name="T40" fmla="*/ 2147483646 w 105"/>
                  <a:gd name="T41" fmla="*/ 2147483646 h 103"/>
                  <a:gd name="T42" fmla="*/ 2147483646 w 105"/>
                  <a:gd name="T43" fmla="*/ 2147483646 h 103"/>
                  <a:gd name="T44" fmla="*/ 2147483646 w 105"/>
                  <a:gd name="T45" fmla="*/ 2147483646 h 103"/>
                  <a:gd name="T46" fmla="*/ 2147483646 w 105"/>
                  <a:gd name="T47" fmla="*/ 2147483646 h 103"/>
                  <a:gd name="T48" fmla="*/ 2147483646 w 105"/>
                  <a:gd name="T49" fmla="*/ 2147483646 h 103"/>
                  <a:gd name="T50" fmla="*/ 2147483646 w 105"/>
                  <a:gd name="T51" fmla="*/ 2147483646 h 103"/>
                  <a:gd name="T52" fmla="*/ 2147483646 w 105"/>
                  <a:gd name="T53" fmla="*/ 2147483646 h 103"/>
                  <a:gd name="T54" fmla="*/ 2147483646 w 105"/>
                  <a:gd name="T55" fmla="*/ 2147483646 h 103"/>
                  <a:gd name="T56" fmla="*/ 2147483646 w 105"/>
                  <a:gd name="T57" fmla="*/ 2147483646 h 103"/>
                  <a:gd name="T58" fmla="*/ 2147483646 w 105"/>
                  <a:gd name="T59" fmla="*/ 2147483646 h 103"/>
                  <a:gd name="T60" fmla="*/ 2147483646 w 105"/>
                  <a:gd name="T61" fmla="*/ 2147483646 h 103"/>
                  <a:gd name="T62" fmla="*/ 2147483646 w 105"/>
                  <a:gd name="T63" fmla="*/ 2147483646 h 103"/>
                  <a:gd name="T64" fmla="*/ 2147483646 w 105"/>
                  <a:gd name="T65" fmla="*/ 2147483646 h 103"/>
                  <a:gd name="T66" fmla="*/ 2147483646 w 105"/>
                  <a:gd name="T67" fmla="*/ 2147483646 h 103"/>
                  <a:gd name="T68" fmla="*/ 2147483646 w 105"/>
                  <a:gd name="T69" fmla="*/ 2147483646 h 103"/>
                  <a:gd name="T70" fmla="*/ 2147483646 w 105"/>
                  <a:gd name="T71" fmla="*/ 2147483646 h 103"/>
                  <a:gd name="T72" fmla="*/ 2147483646 w 105"/>
                  <a:gd name="T73" fmla="*/ 2147483646 h 103"/>
                  <a:gd name="T74" fmla="*/ 2147483646 w 105"/>
                  <a:gd name="T75" fmla="*/ 2147483646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5"/>
                  <a:gd name="T115" fmla="*/ 0 h 103"/>
                  <a:gd name="T116" fmla="*/ 105 w 10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400" name="Oval 150">
                <a:extLst>
                  <a:ext uri="{FF2B5EF4-FFF2-40B4-BE49-F238E27FC236}">
                    <a16:creationId xmlns:a16="http://schemas.microsoft.com/office/drawing/2014/main" id="{CE4835E8-EA0D-47E1-96D3-405262219E7F}"/>
                  </a:ext>
                </a:extLst>
              </p:cNvPr>
              <p:cNvSpPr>
                <a:spLocks noChangeArrowheads="1"/>
              </p:cNvSpPr>
              <p:nvPr/>
            </p:nvSpPr>
            <p:spPr bwMode="auto">
              <a:xfrm>
                <a:off x="97160" y="326982"/>
                <a:ext cx="37370" cy="37370"/>
              </a:xfrm>
              <a:prstGeom prst="ellipse">
                <a:avLst/>
              </a:prstGeom>
              <a:solidFill>
                <a:srgbClr val="2F263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endParaRPr lang="zh-CN" altLang="zh-CN" sz="1800">
                  <a:solidFill>
                    <a:srgbClr val="000000"/>
                  </a:solidFill>
                  <a:sym typeface="宋体" panose="02010600030101010101" pitchFamily="2" charset="-122"/>
                </a:endParaRPr>
              </a:p>
            </p:txBody>
          </p:sp>
        </p:grpSp>
      </p:grpSp>
      <p:grpSp>
        <p:nvGrpSpPr>
          <p:cNvPr id="6" name="组合 5">
            <a:extLst>
              <a:ext uri="{FF2B5EF4-FFF2-40B4-BE49-F238E27FC236}">
                <a16:creationId xmlns:a16="http://schemas.microsoft.com/office/drawing/2014/main" id="{FE6D1921-03A9-4EA6-ABB0-63BF700D9377}"/>
              </a:ext>
            </a:extLst>
          </p:cNvPr>
          <p:cNvGrpSpPr>
            <a:grpSpLocks/>
          </p:cNvGrpSpPr>
          <p:nvPr/>
        </p:nvGrpSpPr>
        <p:grpSpPr bwMode="auto">
          <a:xfrm>
            <a:off x="7812088" y="4498975"/>
            <a:ext cx="1012825" cy="1012825"/>
            <a:chOff x="7812088" y="4498975"/>
            <a:chExt cx="1012825" cy="1012825"/>
          </a:xfrm>
        </p:grpSpPr>
        <p:sp>
          <p:nvSpPr>
            <p:cNvPr id="15389" name="椭圆 25">
              <a:extLst>
                <a:ext uri="{FF2B5EF4-FFF2-40B4-BE49-F238E27FC236}">
                  <a16:creationId xmlns:a16="http://schemas.microsoft.com/office/drawing/2014/main" id="{80153720-6FC6-4622-BF43-11C99A1D88A5}"/>
                </a:ext>
              </a:extLst>
            </p:cNvPr>
            <p:cNvSpPr>
              <a:spLocks noChangeArrowheads="1"/>
            </p:cNvSpPr>
            <p:nvPr/>
          </p:nvSpPr>
          <p:spPr bwMode="auto">
            <a:xfrm>
              <a:off x="7812088" y="4498975"/>
              <a:ext cx="1012825" cy="1012825"/>
            </a:xfrm>
            <a:prstGeom prst="ellipse">
              <a:avLst/>
            </a:prstGeom>
            <a:solidFill>
              <a:srgbClr val="D0EAEB"/>
            </a:solidFill>
            <a:ln w="6350">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5390" name="组合 112">
              <a:extLst>
                <a:ext uri="{FF2B5EF4-FFF2-40B4-BE49-F238E27FC236}">
                  <a16:creationId xmlns:a16="http://schemas.microsoft.com/office/drawing/2014/main" id="{4AE9F9ED-1D31-4E97-8AE5-D7D66E5468AC}"/>
                </a:ext>
              </a:extLst>
            </p:cNvPr>
            <p:cNvGrpSpPr>
              <a:grpSpLocks/>
            </p:cNvGrpSpPr>
            <p:nvPr/>
          </p:nvGrpSpPr>
          <p:grpSpPr bwMode="auto">
            <a:xfrm>
              <a:off x="8118475" y="4789488"/>
              <a:ext cx="400050" cy="431800"/>
              <a:chOff x="0" y="0"/>
              <a:chExt cx="466184" cy="501686"/>
            </a:xfrm>
          </p:grpSpPr>
          <p:sp>
            <p:nvSpPr>
              <p:cNvPr id="15391" name="Freeform 154">
                <a:extLst>
                  <a:ext uri="{FF2B5EF4-FFF2-40B4-BE49-F238E27FC236}">
                    <a16:creationId xmlns:a16="http://schemas.microsoft.com/office/drawing/2014/main" id="{6063DF3C-7D56-429D-81BC-ECDC7D5BC787}"/>
                  </a:ext>
                </a:extLst>
              </p:cNvPr>
              <p:cNvSpPr>
                <a:spLocks noChangeArrowheads="1"/>
              </p:cNvSpPr>
              <p:nvPr/>
            </p:nvSpPr>
            <p:spPr bwMode="auto">
              <a:xfrm>
                <a:off x="141070" y="426012"/>
                <a:ext cx="50449" cy="46712"/>
              </a:xfrm>
              <a:custGeom>
                <a:avLst/>
                <a:gdLst>
                  <a:gd name="T0" fmla="*/ 2147483646 w 23"/>
                  <a:gd name="T1" fmla="*/ 0 h 21"/>
                  <a:gd name="T2" fmla="*/ 2147483646 w 23"/>
                  <a:gd name="T3" fmla="*/ 2147483646 h 21"/>
                  <a:gd name="T4" fmla="*/ 2147483646 w 23"/>
                  <a:gd name="T5" fmla="*/ 2147483646 h 21"/>
                  <a:gd name="T6" fmla="*/ 2147483646 w 23"/>
                  <a:gd name="T7" fmla="*/ 2147483646 h 21"/>
                  <a:gd name="T8" fmla="*/ 2147483646 w 23"/>
                  <a:gd name="T9" fmla="*/ 2147483646 h 21"/>
                  <a:gd name="T10" fmla="*/ 2147483646 w 23"/>
                  <a:gd name="T11" fmla="*/ 2147483646 h 21"/>
                  <a:gd name="T12" fmla="*/ 2147483646 w 23"/>
                  <a:gd name="T13" fmla="*/ 0 h 21"/>
                  <a:gd name="T14" fmla="*/ 0 w 23"/>
                  <a:gd name="T15" fmla="*/ 2147483646 h 21"/>
                  <a:gd name="T16" fmla="*/ 2147483646 w 23"/>
                  <a:gd name="T17" fmla="*/ 2147483646 h 21"/>
                  <a:gd name="T18" fmla="*/ 2147483646 w 23"/>
                  <a:gd name="T19" fmla="*/ 2147483646 h 21"/>
                  <a:gd name="T20" fmla="*/ 2147483646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392" name="Rectangle 155">
                <a:extLst>
                  <a:ext uri="{FF2B5EF4-FFF2-40B4-BE49-F238E27FC236}">
                    <a16:creationId xmlns:a16="http://schemas.microsoft.com/office/drawing/2014/main" id="{312E7F1B-4AFA-413A-9682-6F19AA19F03B}"/>
                  </a:ext>
                </a:extLst>
              </p:cNvPr>
              <p:cNvSpPr>
                <a:spLocks noChangeArrowheads="1"/>
              </p:cNvSpPr>
              <p:nvPr/>
            </p:nvSpPr>
            <p:spPr bwMode="auto">
              <a:xfrm>
                <a:off x="160689" y="419472"/>
                <a:ext cx="9342" cy="32698"/>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endParaRPr lang="zh-CN" altLang="zh-CN" sz="1800">
                  <a:solidFill>
                    <a:srgbClr val="000000"/>
                  </a:solidFill>
                  <a:sym typeface="宋体" panose="02010600030101010101" pitchFamily="2" charset="-122"/>
                </a:endParaRPr>
              </a:p>
            </p:txBody>
          </p:sp>
          <p:sp>
            <p:nvSpPr>
              <p:cNvPr id="15393" name="Freeform 156">
                <a:extLst>
                  <a:ext uri="{FF2B5EF4-FFF2-40B4-BE49-F238E27FC236}">
                    <a16:creationId xmlns:a16="http://schemas.microsoft.com/office/drawing/2014/main" id="{A361107C-6E2F-4A09-9991-59159F7B623E}"/>
                  </a:ext>
                </a:extLst>
              </p:cNvPr>
              <p:cNvSpPr>
                <a:spLocks noEditPoints="1" noChangeArrowheads="1"/>
              </p:cNvSpPr>
              <p:nvPr/>
            </p:nvSpPr>
            <p:spPr bwMode="auto">
              <a:xfrm>
                <a:off x="39238" y="81278"/>
                <a:ext cx="260652" cy="260652"/>
              </a:xfrm>
              <a:custGeom>
                <a:avLst/>
                <a:gdLst>
                  <a:gd name="T0" fmla="*/ 2147483646 w 118"/>
                  <a:gd name="T1" fmla="*/ 2147483646 h 118"/>
                  <a:gd name="T2" fmla="*/ 2147483646 w 118"/>
                  <a:gd name="T3" fmla="*/ 2147483646 h 118"/>
                  <a:gd name="T4" fmla="*/ 2147483646 w 118"/>
                  <a:gd name="T5" fmla="*/ 2147483646 h 118"/>
                  <a:gd name="T6" fmla="*/ 2147483646 w 118"/>
                  <a:gd name="T7" fmla="*/ 2147483646 h 118"/>
                  <a:gd name="T8" fmla="*/ 2147483646 w 118"/>
                  <a:gd name="T9" fmla="*/ 2147483646 h 118"/>
                  <a:gd name="T10" fmla="*/ 2147483646 w 118"/>
                  <a:gd name="T11" fmla="*/ 2147483646 h 118"/>
                  <a:gd name="T12" fmla="*/ 2147483646 w 118"/>
                  <a:gd name="T13" fmla="*/ 2147483646 h 118"/>
                  <a:gd name="T14" fmla="*/ 2147483646 w 118"/>
                  <a:gd name="T15" fmla="*/ 2147483646 h 118"/>
                  <a:gd name="T16" fmla="*/ 2147483646 w 118"/>
                  <a:gd name="T17" fmla="*/ 2147483646 h 118"/>
                  <a:gd name="T18" fmla="*/ 2147483646 w 118"/>
                  <a:gd name="T19" fmla="*/ 2147483646 h 118"/>
                  <a:gd name="T20" fmla="*/ 2147483646 w 118"/>
                  <a:gd name="T21" fmla="*/ 2147483646 h 118"/>
                  <a:gd name="T22" fmla="*/ 2147483646 w 118"/>
                  <a:gd name="T23" fmla="*/ 2147483646 h 118"/>
                  <a:gd name="T24" fmla="*/ 2147483646 w 118"/>
                  <a:gd name="T25" fmla="*/ 2147483646 h 118"/>
                  <a:gd name="T26" fmla="*/ 2147483646 w 118"/>
                  <a:gd name="T27" fmla="*/ 2147483646 h 118"/>
                  <a:gd name="T28" fmla="*/ 2147483646 w 118"/>
                  <a:gd name="T29" fmla="*/ 2147483646 h 118"/>
                  <a:gd name="T30" fmla="*/ 2147483646 w 118"/>
                  <a:gd name="T31" fmla="*/ 2147483646 h 118"/>
                  <a:gd name="T32" fmla="*/ 2147483646 w 118"/>
                  <a:gd name="T33" fmla="*/ 2147483646 h 118"/>
                  <a:gd name="T34" fmla="*/ 2147483646 w 118"/>
                  <a:gd name="T35" fmla="*/ 2147483646 h 118"/>
                  <a:gd name="T36" fmla="*/ 2147483646 w 118"/>
                  <a:gd name="T37" fmla="*/ 2147483646 h 118"/>
                  <a:gd name="T38" fmla="*/ 2147483646 w 118"/>
                  <a:gd name="T39" fmla="*/ 2147483646 h 118"/>
                  <a:gd name="T40" fmla="*/ 2147483646 w 118"/>
                  <a:gd name="T41" fmla="*/ 2147483646 h 118"/>
                  <a:gd name="T42" fmla="*/ 2147483646 w 118"/>
                  <a:gd name="T43" fmla="*/ 2147483646 h 118"/>
                  <a:gd name="T44" fmla="*/ 2147483646 w 118"/>
                  <a:gd name="T45" fmla="*/ 2147483646 h 118"/>
                  <a:gd name="T46" fmla="*/ 2147483646 w 118"/>
                  <a:gd name="T47" fmla="*/ 2147483646 h 118"/>
                  <a:gd name="T48" fmla="*/ 2147483646 w 118"/>
                  <a:gd name="T49" fmla="*/ 2147483646 h 118"/>
                  <a:gd name="T50" fmla="*/ 2147483646 w 118"/>
                  <a:gd name="T51" fmla="*/ 2147483646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18"/>
                  <a:gd name="T80" fmla="*/ 118 w 118"/>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394" name="Freeform 157">
                <a:extLst>
                  <a:ext uri="{FF2B5EF4-FFF2-40B4-BE49-F238E27FC236}">
                    <a16:creationId xmlns:a16="http://schemas.microsoft.com/office/drawing/2014/main" id="{ECE32D24-7501-4AE4-89C0-056B563D8EBE}"/>
                  </a:ext>
                </a:extLst>
              </p:cNvPr>
              <p:cNvSpPr>
                <a:spLocks noEditPoints="1" noChangeArrowheads="1"/>
              </p:cNvSpPr>
              <p:nvPr/>
            </p:nvSpPr>
            <p:spPr bwMode="auto">
              <a:xfrm>
                <a:off x="0" y="0"/>
                <a:ext cx="338194" cy="501686"/>
              </a:xfrm>
              <a:custGeom>
                <a:avLst/>
                <a:gdLst>
                  <a:gd name="T0" fmla="*/ 2147483646 w 153"/>
                  <a:gd name="T1" fmla="*/ 2147483646 h 227"/>
                  <a:gd name="T2" fmla="*/ 2147483646 w 153"/>
                  <a:gd name="T3" fmla="*/ 2147483646 h 227"/>
                  <a:gd name="T4" fmla="*/ 2147483646 w 153"/>
                  <a:gd name="T5" fmla="*/ 2147483646 h 227"/>
                  <a:gd name="T6" fmla="*/ 2147483646 w 153"/>
                  <a:gd name="T7" fmla="*/ 2147483646 h 227"/>
                  <a:gd name="T8" fmla="*/ 2147483646 w 153"/>
                  <a:gd name="T9" fmla="*/ 2147483646 h 227"/>
                  <a:gd name="T10" fmla="*/ 2147483646 w 153"/>
                  <a:gd name="T11" fmla="*/ 2147483646 h 227"/>
                  <a:gd name="T12" fmla="*/ 2147483646 w 153"/>
                  <a:gd name="T13" fmla="*/ 2147483646 h 227"/>
                  <a:gd name="T14" fmla="*/ 2147483646 w 153"/>
                  <a:gd name="T15" fmla="*/ 2147483646 h 227"/>
                  <a:gd name="T16" fmla="*/ 2147483646 w 153"/>
                  <a:gd name="T17" fmla="*/ 0 h 227"/>
                  <a:gd name="T18" fmla="*/ 2147483646 w 153"/>
                  <a:gd name="T19" fmla="*/ 0 h 227"/>
                  <a:gd name="T20" fmla="*/ 0 w 153"/>
                  <a:gd name="T21" fmla="*/ 2147483646 h 227"/>
                  <a:gd name="T22" fmla="*/ 0 w 153"/>
                  <a:gd name="T23" fmla="*/ 2147483646 h 227"/>
                  <a:gd name="T24" fmla="*/ 2147483646 w 153"/>
                  <a:gd name="T25" fmla="*/ 2147483646 h 227"/>
                  <a:gd name="T26" fmla="*/ 2147483646 w 153"/>
                  <a:gd name="T27" fmla="*/ 2147483646 h 227"/>
                  <a:gd name="T28" fmla="*/ 2147483646 w 153"/>
                  <a:gd name="T29" fmla="*/ 2147483646 h 227"/>
                  <a:gd name="T30" fmla="*/ 2147483646 w 153"/>
                  <a:gd name="T31" fmla="*/ 2147483646 h 227"/>
                  <a:gd name="T32" fmla="*/ 2147483646 w 153"/>
                  <a:gd name="T33" fmla="*/ 2147483646 h 227"/>
                  <a:gd name="T34" fmla="*/ 2147483646 w 153"/>
                  <a:gd name="T35" fmla="*/ 2147483646 h 227"/>
                  <a:gd name="T36" fmla="*/ 2147483646 w 153"/>
                  <a:gd name="T37" fmla="*/ 2147483646 h 227"/>
                  <a:gd name="T38" fmla="*/ 2147483646 w 153"/>
                  <a:gd name="T39" fmla="*/ 2147483646 h 227"/>
                  <a:gd name="T40" fmla="*/ 2147483646 w 153"/>
                  <a:gd name="T41" fmla="*/ 2147483646 h 227"/>
                  <a:gd name="T42" fmla="*/ 2147483646 w 153"/>
                  <a:gd name="T43" fmla="*/ 2147483646 h 227"/>
                  <a:gd name="T44" fmla="*/ 2147483646 w 153"/>
                  <a:gd name="T45" fmla="*/ 2147483646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227"/>
                  <a:gd name="T71" fmla="*/ 153 w 1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395" name="Freeform 158">
                <a:extLst>
                  <a:ext uri="{FF2B5EF4-FFF2-40B4-BE49-F238E27FC236}">
                    <a16:creationId xmlns:a16="http://schemas.microsoft.com/office/drawing/2014/main" id="{FE4E1BB0-F40C-4BA8-BED6-F307E988F44A}"/>
                  </a:ext>
                </a:extLst>
              </p:cNvPr>
              <p:cNvSpPr>
                <a:spLocks noEditPoints="1" noChangeArrowheads="1"/>
              </p:cNvSpPr>
              <p:nvPr/>
            </p:nvSpPr>
            <p:spPr bwMode="auto">
              <a:xfrm>
                <a:off x="275600" y="202729"/>
                <a:ext cx="190584" cy="190584"/>
              </a:xfrm>
              <a:custGeom>
                <a:avLst/>
                <a:gdLst>
                  <a:gd name="T0" fmla="*/ 2147483646 w 86"/>
                  <a:gd name="T1" fmla="*/ 2147483646 h 86"/>
                  <a:gd name="T2" fmla="*/ 2147483646 w 86"/>
                  <a:gd name="T3" fmla="*/ 2147483646 h 86"/>
                  <a:gd name="T4" fmla="*/ 2147483646 w 86"/>
                  <a:gd name="T5" fmla="*/ 2147483646 h 86"/>
                  <a:gd name="T6" fmla="*/ 2147483646 w 86"/>
                  <a:gd name="T7" fmla="*/ 2147483646 h 86"/>
                  <a:gd name="T8" fmla="*/ 2147483646 w 86"/>
                  <a:gd name="T9" fmla="*/ 2147483646 h 86"/>
                  <a:gd name="T10" fmla="*/ 2147483646 w 86"/>
                  <a:gd name="T11" fmla="*/ 2147483646 h 86"/>
                  <a:gd name="T12" fmla="*/ 2147483646 w 86"/>
                  <a:gd name="T13" fmla="*/ 2147483646 h 86"/>
                  <a:gd name="T14" fmla="*/ 2147483646 w 86"/>
                  <a:gd name="T15" fmla="*/ 2147483646 h 86"/>
                  <a:gd name="T16" fmla="*/ 2147483646 w 86"/>
                  <a:gd name="T17" fmla="*/ 2147483646 h 86"/>
                  <a:gd name="T18" fmla="*/ 2147483646 w 86"/>
                  <a:gd name="T19" fmla="*/ 2147483646 h 86"/>
                  <a:gd name="T20" fmla="*/ 2147483646 w 86"/>
                  <a:gd name="T21" fmla="*/ 2147483646 h 86"/>
                  <a:gd name="T22" fmla="*/ 2147483646 w 86"/>
                  <a:gd name="T23" fmla="*/ 2147483646 h 86"/>
                  <a:gd name="T24" fmla="*/ 2147483646 w 86"/>
                  <a:gd name="T25" fmla="*/ 2147483646 h 86"/>
                  <a:gd name="T26" fmla="*/ 2147483646 w 86"/>
                  <a:gd name="T27" fmla="*/ 2147483646 h 86"/>
                  <a:gd name="T28" fmla="*/ 2147483646 w 86"/>
                  <a:gd name="T29" fmla="*/ 2147483646 h 86"/>
                  <a:gd name="T30" fmla="*/ 2147483646 w 86"/>
                  <a:gd name="T31" fmla="*/ 2147483646 h 86"/>
                  <a:gd name="T32" fmla="*/ 2147483646 w 86"/>
                  <a:gd name="T33" fmla="*/ 2147483646 h 86"/>
                  <a:gd name="T34" fmla="*/ 2147483646 w 86"/>
                  <a:gd name="T35" fmla="*/ 2147483646 h 86"/>
                  <a:gd name="T36" fmla="*/ 2147483646 w 86"/>
                  <a:gd name="T37" fmla="*/ 2147483646 h 86"/>
                  <a:gd name="T38" fmla="*/ 2147483646 w 86"/>
                  <a:gd name="T39" fmla="*/ 2147483646 h 86"/>
                  <a:gd name="T40" fmla="*/ 2147483646 w 86"/>
                  <a:gd name="T41" fmla="*/ 2147483646 h 86"/>
                  <a:gd name="T42" fmla="*/ 2147483646 w 86"/>
                  <a:gd name="T43" fmla="*/ 2147483646 h 86"/>
                  <a:gd name="T44" fmla="*/ 2147483646 w 86"/>
                  <a:gd name="T45" fmla="*/ 2147483646 h 86"/>
                  <a:gd name="T46" fmla="*/ 2147483646 w 86"/>
                  <a:gd name="T47" fmla="*/ 2147483646 h 86"/>
                  <a:gd name="T48" fmla="*/ 2147483646 w 86"/>
                  <a:gd name="T49" fmla="*/ 2147483646 h 86"/>
                  <a:gd name="T50" fmla="*/ 2147483646 w 86"/>
                  <a:gd name="T51" fmla="*/ 2147483646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86"/>
                  <a:gd name="T80" fmla="*/ 86 w 86"/>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sp>
        <p:nvSpPr>
          <p:cNvPr id="56" name="文本框 54">
            <a:extLst>
              <a:ext uri="{FF2B5EF4-FFF2-40B4-BE49-F238E27FC236}">
                <a16:creationId xmlns:a16="http://schemas.microsoft.com/office/drawing/2014/main" id="{FD1FDC5F-2C9F-4FAA-9DDC-FC21AE4F05E4}"/>
              </a:ext>
            </a:extLst>
          </p:cNvPr>
          <p:cNvSpPr>
            <a:spLocks noChangeArrowheads="1"/>
          </p:cNvSpPr>
          <p:nvPr/>
        </p:nvSpPr>
        <p:spPr bwMode="auto">
          <a:xfrm>
            <a:off x="2347913" y="3057525"/>
            <a:ext cx="2338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a:solidFill>
                  <a:srgbClr val="000000"/>
                </a:solidFill>
                <a:latin typeface="黑体" panose="02010609060101010101" pitchFamily="49" charset="-122"/>
                <a:ea typeface="黑体" panose="02010609060101010101" pitchFamily="49" charset="-122"/>
                <a:cs typeface="Calibri" panose="020F0502020204030204" pitchFamily="34" charset="0"/>
              </a:rPr>
              <a:t>什么是新零售</a:t>
            </a:r>
            <a:endParaRPr lang="en-US" altLang="zh-CN" sz="2000">
              <a:solidFill>
                <a:srgbClr val="262626"/>
              </a:solidFill>
              <a:latin typeface="黑体" panose="02010609060101010101" pitchFamily="49" charset="-122"/>
              <a:ea typeface="黑体" panose="02010609060101010101" pitchFamily="49" charset="-122"/>
              <a:cs typeface="Calibri" panose="020F0502020204030204" pitchFamily="34" charset="0"/>
              <a:sym typeface="华文宋体" panose="02010600040101010101" pitchFamily="2" charset="-122"/>
            </a:endParaRPr>
          </a:p>
        </p:txBody>
      </p:sp>
      <p:sp>
        <p:nvSpPr>
          <p:cNvPr id="58" name="文本框 54">
            <a:extLst>
              <a:ext uri="{FF2B5EF4-FFF2-40B4-BE49-F238E27FC236}">
                <a16:creationId xmlns:a16="http://schemas.microsoft.com/office/drawing/2014/main" id="{14C3A8D6-ABB1-4BAB-AA11-B337DA00275D}"/>
              </a:ext>
            </a:extLst>
          </p:cNvPr>
          <p:cNvSpPr>
            <a:spLocks noChangeArrowheads="1"/>
          </p:cNvSpPr>
          <p:nvPr/>
        </p:nvSpPr>
        <p:spPr bwMode="auto">
          <a:xfrm>
            <a:off x="4622800" y="4829175"/>
            <a:ext cx="3057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a:solidFill>
                  <a:srgbClr val="262626"/>
                </a:solidFill>
                <a:latin typeface="黑体" panose="02010609060101010101" pitchFamily="49" charset="-122"/>
                <a:ea typeface="黑体" panose="02010609060101010101" pitchFamily="49" charset="-122"/>
                <a:sym typeface="华文宋体" panose="02010600040101010101" pitchFamily="2" charset="-122"/>
              </a:rPr>
              <a:t>新零售的典型案例</a:t>
            </a:r>
            <a:endParaRPr lang="en-US" altLang="zh-CN">
              <a:solidFill>
                <a:srgbClr val="262626"/>
              </a:solidFill>
              <a:latin typeface="黑体" panose="02010609060101010101" pitchFamily="49" charset="-122"/>
              <a:ea typeface="黑体" panose="02010609060101010101" pitchFamily="49" charset="-122"/>
              <a:sym typeface="华文宋体" panose="02010600040101010101" pitchFamily="2" charset="-122"/>
            </a:endParaRPr>
          </a:p>
        </p:txBody>
      </p:sp>
      <p:sp>
        <p:nvSpPr>
          <p:cNvPr id="59" name="文本框 54">
            <a:extLst>
              <a:ext uri="{FF2B5EF4-FFF2-40B4-BE49-F238E27FC236}">
                <a16:creationId xmlns:a16="http://schemas.microsoft.com/office/drawing/2014/main" id="{E1F7872A-1898-4456-BAC6-B25BCF0725A2}"/>
              </a:ext>
            </a:extLst>
          </p:cNvPr>
          <p:cNvSpPr>
            <a:spLocks noChangeArrowheads="1"/>
          </p:cNvSpPr>
          <p:nvPr/>
        </p:nvSpPr>
        <p:spPr bwMode="auto">
          <a:xfrm>
            <a:off x="6754813" y="3057525"/>
            <a:ext cx="4852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dirty="0">
                <a:solidFill>
                  <a:srgbClr val="262626"/>
                </a:solidFill>
                <a:latin typeface="黑体" panose="02010609060101010101" pitchFamily="49" charset="-122"/>
                <a:ea typeface="黑体" panose="02010609060101010101" pitchFamily="49" charset="-122"/>
                <a:sym typeface="华文宋体" panose="02010600040101010101" pitchFamily="2" charset="-122"/>
              </a:rPr>
              <a:t>新零售“门店”配送的优劣势</a:t>
            </a:r>
            <a:endParaRPr lang="en-US" altLang="zh-CN" dirty="0">
              <a:solidFill>
                <a:srgbClr val="262626"/>
              </a:solidFill>
              <a:latin typeface="黑体" panose="02010609060101010101" pitchFamily="49" charset="-122"/>
              <a:ea typeface="黑体" panose="02010609060101010101" pitchFamily="49" charset="-122"/>
              <a:sym typeface="华文宋体" panose="02010600040101010101" pitchFamily="2" charset="-122"/>
            </a:endParaRPr>
          </a:p>
        </p:txBody>
      </p:sp>
      <p:sp>
        <p:nvSpPr>
          <p:cNvPr id="60" name="文本框 54">
            <a:extLst>
              <a:ext uri="{FF2B5EF4-FFF2-40B4-BE49-F238E27FC236}">
                <a16:creationId xmlns:a16="http://schemas.microsoft.com/office/drawing/2014/main" id="{4DE42F5E-75DE-4405-A230-07E9FA6BE15D}"/>
              </a:ext>
            </a:extLst>
          </p:cNvPr>
          <p:cNvSpPr>
            <a:spLocks noChangeArrowheads="1"/>
          </p:cNvSpPr>
          <p:nvPr/>
        </p:nvSpPr>
        <p:spPr bwMode="auto">
          <a:xfrm>
            <a:off x="8791575" y="4810125"/>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dirty="0">
                <a:solidFill>
                  <a:srgbClr val="262626"/>
                </a:solidFill>
                <a:latin typeface="黑体" panose="02010609060101010101" pitchFamily="49" charset="-122"/>
                <a:ea typeface="黑体" panose="02010609060101010101" pitchFamily="49" charset="-122"/>
                <a:sym typeface="华文宋体" panose="02010600040101010101" pitchFamily="2" charset="-122"/>
              </a:rPr>
              <a:t>我们的思考</a:t>
            </a:r>
            <a:endParaRPr lang="en-US" altLang="zh-CN" dirty="0">
              <a:solidFill>
                <a:srgbClr val="262626"/>
              </a:solidFill>
              <a:latin typeface="黑体" panose="02010609060101010101" pitchFamily="49" charset="-122"/>
              <a:ea typeface="黑体" panose="02010609060101010101" pitchFamily="49" charset="-122"/>
              <a:sym typeface="华文宋体" panose="02010600040101010101" pitchFamily="2" charset="-122"/>
            </a:endParaRPr>
          </a:p>
        </p:txBody>
      </p:sp>
      <p:sp>
        <p:nvSpPr>
          <p:cNvPr id="15381" name="直接连接符 8">
            <a:extLst>
              <a:ext uri="{FF2B5EF4-FFF2-40B4-BE49-F238E27FC236}">
                <a16:creationId xmlns:a16="http://schemas.microsoft.com/office/drawing/2014/main" id="{B9C5E70E-4E2E-43E6-8213-A64CDE3C2590}"/>
              </a:ext>
            </a:extLst>
          </p:cNvPr>
          <p:cNvSpPr>
            <a:spLocks noChangeShapeType="1"/>
          </p:cNvSpPr>
          <p:nvPr/>
        </p:nvSpPr>
        <p:spPr bwMode="auto">
          <a:xfrm flipV="1">
            <a:off x="7204075"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82" name="直接连接符 10">
            <a:extLst>
              <a:ext uri="{FF2B5EF4-FFF2-40B4-BE49-F238E27FC236}">
                <a16:creationId xmlns:a16="http://schemas.microsoft.com/office/drawing/2014/main" id="{75FB4793-D007-417A-B46C-FBCC5C2486C6}"/>
              </a:ext>
            </a:extLst>
          </p:cNvPr>
          <p:cNvSpPr>
            <a:spLocks noChangeShapeType="1"/>
          </p:cNvSpPr>
          <p:nvPr/>
        </p:nvSpPr>
        <p:spPr bwMode="auto">
          <a:xfrm flipV="1">
            <a:off x="342900"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15383" name="组合 1">
            <a:extLst>
              <a:ext uri="{FF2B5EF4-FFF2-40B4-BE49-F238E27FC236}">
                <a16:creationId xmlns:a16="http://schemas.microsoft.com/office/drawing/2014/main" id="{C7F0F822-80FA-4AE3-A792-C516EC523DF3}"/>
              </a:ext>
            </a:extLst>
          </p:cNvPr>
          <p:cNvGrpSpPr>
            <a:grpSpLocks/>
          </p:cNvGrpSpPr>
          <p:nvPr/>
        </p:nvGrpSpPr>
        <p:grpSpPr bwMode="auto">
          <a:xfrm>
            <a:off x="5367338" y="1000125"/>
            <a:ext cx="1468437" cy="307975"/>
            <a:chOff x="0" y="0"/>
            <a:chExt cx="1541192" cy="321992"/>
          </a:xfrm>
        </p:grpSpPr>
        <p:sp>
          <p:nvSpPr>
            <p:cNvPr id="15385" name="椭圆 13">
              <a:extLst>
                <a:ext uri="{FF2B5EF4-FFF2-40B4-BE49-F238E27FC236}">
                  <a16:creationId xmlns:a16="http://schemas.microsoft.com/office/drawing/2014/main" id="{719B535E-E18B-4277-869A-1002D47B85FF}"/>
                </a:ext>
              </a:extLst>
            </p:cNvPr>
            <p:cNvSpPr>
              <a:spLocks noChangeArrowheads="1"/>
            </p:cNvSpPr>
            <p:nvPr/>
          </p:nvSpPr>
          <p:spPr bwMode="auto">
            <a:xfrm>
              <a:off x="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86" name="椭圆 15">
              <a:extLst>
                <a:ext uri="{FF2B5EF4-FFF2-40B4-BE49-F238E27FC236}">
                  <a16:creationId xmlns:a16="http://schemas.microsoft.com/office/drawing/2014/main" id="{0656AEB4-28A3-4A29-8658-F37C0049D976}"/>
                </a:ext>
              </a:extLst>
            </p:cNvPr>
            <p:cNvSpPr>
              <a:spLocks noChangeArrowheads="1"/>
            </p:cNvSpPr>
            <p:nvPr/>
          </p:nvSpPr>
          <p:spPr bwMode="auto">
            <a:xfrm>
              <a:off x="406400" y="0"/>
              <a:ext cx="321992" cy="321992"/>
            </a:xfrm>
            <a:prstGeom prst="ellipse">
              <a:avLst/>
            </a:prstGeom>
            <a:solidFill>
              <a:srgbClr val="2F2637"/>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87" name="椭圆 16">
              <a:extLst>
                <a:ext uri="{FF2B5EF4-FFF2-40B4-BE49-F238E27FC236}">
                  <a16:creationId xmlns:a16="http://schemas.microsoft.com/office/drawing/2014/main" id="{4075E8C9-454A-4074-A44E-768BE07DFF43}"/>
                </a:ext>
              </a:extLst>
            </p:cNvPr>
            <p:cNvSpPr>
              <a:spLocks noChangeArrowheads="1"/>
            </p:cNvSpPr>
            <p:nvPr/>
          </p:nvSpPr>
          <p:spPr bwMode="auto">
            <a:xfrm>
              <a:off x="8128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88" name="椭圆 17">
              <a:extLst>
                <a:ext uri="{FF2B5EF4-FFF2-40B4-BE49-F238E27FC236}">
                  <a16:creationId xmlns:a16="http://schemas.microsoft.com/office/drawing/2014/main" id="{FDFD7623-8311-454E-AACB-3917E1425CA8}"/>
                </a:ext>
              </a:extLst>
            </p:cNvPr>
            <p:cNvSpPr>
              <a:spLocks noChangeArrowheads="1"/>
            </p:cNvSpPr>
            <p:nvPr/>
          </p:nvSpPr>
          <p:spPr bwMode="auto">
            <a:xfrm>
              <a:off x="1219200" y="0"/>
              <a:ext cx="321992" cy="321992"/>
            </a:xfrm>
            <a:prstGeom prst="ellipse">
              <a:avLst/>
            </a:prstGeom>
            <a:solidFill>
              <a:srgbClr val="2F2637"/>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15384" name="文本框 12">
            <a:extLst>
              <a:ext uri="{FF2B5EF4-FFF2-40B4-BE49-F238E27FC236}">
                <a16:creationId xmlns:a16="http://schemas.microsoft.com/office/drawing/2014/main" id="{6ABB41DE-FA9A-429D-A0A8-63BD25716140}"/>
              </a:ext>
            </a:extLst>
          </p:cNvPr>
          <p:cNvSpPr>
            <a:spLocks noChangeArrowheads="1"/>
          </p:cNvSpPr>
          <p:nvPr/>
        </p:nvSpPr>
        <p:spPr bwMode="auto">
          <a:xfrm>
            <a:off x="5199063" y="288925"/>
            <a:ext cx="18129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b="1">
                <a:solidFill>
                  <a:srgbClr val="262626"/>
                </a:solidFill>
                <a:latin typeface="黑体" panose="02010609060101010101" pitchFamily="49" charset="-122"/>
                <a:sym typeface="华文宋体" panose="02010600040101010101" pitchFamily="2" charset="-122"/>
              </a:rPr>
              <a:t>CATALOG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6" grpId="0"/>
      <p:bldP spid="58" grpId="0"/>
      <p:bldP spid="59" grpId="0"/>
      <p:bldP spid="6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30722" name="矩形 29">
            <a:extLst>
              <a:ext uri="{FF2B5EF4-FFF2-40B4-BE49-F238E27FC236}">
                <a16:creationId xmlns:a16="http://schemas.microsoft.com/office/drawing/2014/main" id="{57DD3520-5B78-4CC7-B30B-6EA1C6A49F53}"/>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0723" name="矩形 30">
            <a:extLst>
              <a:ext uri="{FF2B5EF4-FFF2-40B4-BE49-F238E27FC236}">
                <a16:creationId xmlns:a16="http://schemas.microsoft.com/office/drawing/2014/main" id="{408ACE74-240B-4F87-9C07-07EDC67B959E}"/>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0724" name="椭圆 51">
            <a:extLst>
              <a:ext uri="{FF2B5EF4-FFF2-40B4-BE49-F238E27FC236}">
                <a16:creationId xmlns:a16="http://schemas.microsoft.com/office/drawing/2014/main" id="{DE3BDC9D-E9C8-4790-87D8-A9ED4B2C131E}"/>
              </a:ext>
            </a:extLst>
          </p:cNvPr>
          <p:cNvSpPr>
            <a:spLocks noChangeArrowheads="1"/>
          </p:cNvSpPr>
          <p:nvPr/>
        </p:nvSpPr>
        <p:spPr bwMode="auto">
          <a:xfrm>
            <a:off x="1057275" y="1954213"/>
            <a:ext cx="3635375" cy="3635375"/>
          </a:xfrm>
          <a:prstGeom prst="ellipse">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0725" name="椭圆 52">
            <a:extLst>
              <a:ext uri="{FF2B5EF4-FFF2-40B4-BE49-F238E27FC236}">
                <a16:creationId xmlns:a16="http://schemas.microsoft.com/office/drawing/2014/main" id="{811D7469-C3DF-4EAA-8C8A-7AF309FB2574}"/>
              </a:ext>
            </a:extLst>
          </p:cNvPr>
          <p:cNvSpPr>
            <a:spLocks noChangeArrowheads="1"/>
          </p:cNvSpPr>
          <p:nvPr/>
        </p:nvSpPr>
        <p:spPr bwMode="auto">
          <a:xfrm>
            <a:off x="3870325" y="5586413"/>
            <a:ext cx="923925" cy="923925"/>
          </a:xfrm>
          <a:prstGeom prst="ellipse">
            <a:avLst/>
          </a:prstGeom>
          <a:solidFill>
            <a:srgbClr val="2F26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0726" name="椭圆 53">
            <a:extLst>
              <a:ext uri="{FF2B5EF4-FFF2-40B4-BE49-F238E27FC236}">
                <a16:creationId xmlns:a16="http://schemas.microsoft.com/office/drawing/2014/main" id="{3BD3D782-4633-4BE8-881D-227412126772}"/>
              </a:ext>
            </a:extLst>
          </p:cNvPr>
          <p:cNvSpPr>
            <a:spLocks noChangeArrowheads="1"/>
          </p:cNvSpPr>
          <p:nvPr/>
        </p:nvSpPr>
        <p:spPr bwMode="auto">
          <a:xfrm>
            <a:off x="3432175" y="1146175"/>
            <a:ext cx="631825" cy="631825"/>
          </a:xfrm>
          <a:prstGeom prst="ellipse">
            <a:avLst/>
          </a:prstGeom>
          <a:solidFill>
            <a:srgbClr val="D0EAEB"/>
          </a:solidFill>
          <a:ln w="6350">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0727" name="文本框 54">
            <a:extLst>
              <a:ext uri="{FF2B5EF4-FFF2-40B4-BE49-F238E27FC236}">
                <a16:creationId xmlns:a16="http://schemas.microsoft.com/office/drawing/2014/main" id="{737A5053-667C-48B4-BCFB-A63EF2FA9797}"/>
              </a:ext>
            </a:extLst>
          </p:cNvPr>
          <p:cNvSpPr>
            <a:spLocks noChangeArrowheads="1"/>
          </p:cNvSpPr>
          <p:nvPr/>
        </p:nvSpPr>
        <p:spPr bwMode="auto">
          <a:xfrm>
            <a:off x="7183571" y="3525619"/>
            <a:ext cx="24929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600" dirty="0">
                <a:solidFill>
                  <a:srgbClr val="262626"/>
                </a:solidFill>
                <a:latin typeface="黑体" panose="02010609060101010101" pitchFamily="49" charset="-122"/>
                <a:sym typeface="华文宋体" panose="02010600040101010101" pitchFamily="2" charset="-122"/>
              </a:rPr>
              <a:t>我们的思考</a:t>
            </a:r>
            <a:endParaRPr lang="en-US" altLang="zh-CN" sz="3600" dirty="0">
              <a:solidFill>
                <a:srgbClr val="262626"/>
              </a:solidFill>
              <a:latin typeface="黑体" panose="02010609060101010101" pitchFamily="49" charset="-122"/>
              <a:sym typeface="华文宋体" panose="02010600040101010101" pitchFamily="2" charset="-122"/>
            </a:endParaRPr>
          </a:p>
        </p:txBody>
      </p:sp>
      <p:sp>
        <p:nvSpPr>
          <p:cNvPr id="30729" name="直接连接符 56">
            <a:extLst>
              <a:ext uri="{FF2B5EF4-FFF2-40B4-BE49-F238E27FC236}">
                <a16:creationId xmlns:a16="http://schemas.microsoft.com/office/drawing/2014/main" id="{21FD889C-B9D5-4F55-A553-8C067439E6D3}"/>
              </a:ext>
            </a:extLst>
          </p:cNvPr>
          <p:cNvSpPr>
            <a:spLocks noChangeShapeType="1"/>
          </p:cNvSpPr>
          <p:nvPr/>
        </p:nvSpPr>
        <p:spPr bwMode="auto">
          <a:xfrm rot="5400000">
            <a:off x="8612981" y="2478882"/>
            <a:ext cx="1587" cy="3600450"/>
          </a:xfrm>
          <a:prstGeom prst="line">
            <a:avLst/>
          </a:prstGeom>
          <a:noFill/>
          <a:ln w="1270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730" name="椭圆 58">
            <a:extLst>
              <a:ext uri="{FF2B5EF4-FFF2-40B4-BE49-F238E27FC236}">
                <a16:creationId xmlns:a16="http://schemas.microsoft.com/office/drawing/2014/main" id="{AC46E45B-BB68-4D3D-896C-A0EFF49F2091}"/>
              </a:ext>
            </a:extLst>
          </p:cNvPr>
          <p:cNvSpPr>
            <a:spLocks noChangeArrowheads="1"/>
          </p:cNvSpPr>
          <p:nvPr/>
        </p:nvSpPr>
        <p:spPr bwMode="auto">
          <a:xfrm>
            <a:off x="5873750" y="1954213"/>
            <a:ext cx="1012825" cy="1012825"/>
          </a:xfrm>
          <a:prstGeom prst="ellipse">
            <a:avLst/>
          </a:prstGeom>
          <a:solidFill>
            <a:srgbClr val="D0EAEB"/>
          </a:solidFill>
          <a:ln w="6350">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30731" name="组合 59">
            <a:extLst>
              <a:ext uri="{FF2B5EF4-FFF2-40B4-BE49-F238E27FC236}">
                <a16:creationId xmlns:a16="http://schemas.microsoft.com/office/drawing/2014/main" id="{E898909F-1C77-4D3D-844F-990ABC253BDB}"/>
              </a:ext>
            </a:extLst>
          </p:cNvPr>
          <p:cNvGrpSpPr>
            <a:grpSpLocks/>
          </p:cNvGrpSpPr>
          <p:nvPr/>
        </p:nvGrpSpPr>
        <p:grpSpPr bwMode="auto">
          <a:xfrm>
            <a:off x="6149975" y="2284413"/>
            <a:ext cx="498475" cy="477837"/>
            <a:chOff x="0" y="0"/>
            <a:chExt cx="2438400" cy="2332038"/>
          </a:xfrm>
        </p:grpSpPr>
        <p:sp>
          <p:nvSpPr>
            <p:cNvPr id="30735" name="Freeform 25">
              <a:extLst>
                <a:ext uri="{FF2B5EF4-FFF2-40B4-BE49-F238E27FC236}">
                  <a16:creationId xmlns:a16="http://schemas.microsoft.com/office/drawing/2014/main" id="{A51497FE-1185-46BC-B4EA-D1E0311A27DF}"/>
                </a:ext>
              </a:extLst>
            </p:cNvPr>
            <p:cNvSpPr>
              <a:spLocks noChangeArrowheads="1"/>
            </p:cNvSpPr>
            <p:nvPr/>
          </p:nvSpPr>
          <p:spPr bwMode="auto">
            <a:xfrm>
              <a:off x="893763" y="1676400"/>
              <a:ext cx="655638" cy="655638"/>
            </a:xfrm>
            <a:custGeom>
              <a:avLst/>
              <a:gdLst>
                <a:gd name="T0" fmla="*/ 2147483646 w 413"/>
                <a:gd name="T1" fmla="*/ 2147483646 h 413"/>
                <a:gd name="T2" fmla="*/ 0 w 413"/>
                <a:gd name="T3" fmla="*/ 0 h 413"/>
                <a:gd name="T4" fmla="*/ 2147483646 w 413"/>
                <a:gd name="T5" fmla="*/ 0 h 413"/>
                <a:gd name="T6" fmla="*/ 2147483646 w 413"/>
                <a:gd name="T7" fmla="*/ 2147483646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0736" name="任意多边形 61">
              <a:extLst>
                <a:ext uri="{FF2B5EF4-FFF2-40B4-BE49-F238E27FC236}">
                  <a16:creationId xmlns:a16="http://schemas.microsoft.com/office/drawing/2014/main" id="{F9DA8CF2-C41D-4046-A3FD-CF30E95F8BA6}"/>
                </a:ext>
              </a:extLst>
            </p:cNvPr>
            <p:cNvSpPr>
              <a:spLocks noChangeArrowheads="1"/>
            </p:cNvSpPr>
            <p:nvPr/>
          </p:nvSpPr>
          <p:spPr bwMode="auto">
            <a:xfrm>
              <a:off x="0" y="0"/>
              <a:ext cx="2438400" cy="1774825"/>
            </a:xfrm>
            <a:custGeom>
              <a:avLst/>
              <a:gdLst>
                <a:gd name="T0" fmla="*/ 290196 w 2438400"/>
                <a:gd name="T1" fmla="*/ 0 h 1774825"/>
                <a:gd name="T2" fmla="*/ 2151972 w 2438400"/>
                <a:gd name="T3" fmla="*/ 0 h 1774825"/>
                <a:gd name="T4" fmla="*/ 2438400 w 2438400"/>
                <a:gd name="T5" fmla="*/ 286384 h 1774825"/>
                <a:gd name="T6" fmla="*/ 2438400 w 2438400"/>
                <a:gd name="T7" fmla="*/ 1484673 h 1774825"/>
                <a:gd name="T8" fmla="*/ 2151972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sp>
        <p:nvSpPr>
          <p:cNvPr id="30732" name="椭圆 14">
            <a:extLst>
              <a:ext uri="{FF2B5EF4-FFF2-40B4-BE49-F238E27FC236}">
                <a16:creationId xmlns:a16="http://schemas.microsoft.com/office/drawing/2014/main" id="{7D1D16ED-2977-4015-B5A9-E90033010A4F}"/>
              </a:ext>
            </a:extLst>
          </p:cNvPr>
          <p:cNvSpPr>
            <a:spLocks noChangeArrowheads="1"/>
          </p:cNvSpPr>
          <p:nvPr/>
        </p:nvSpPr>
        <p:spPr bwMode="auto">
          <a:xfrm>
            <a:off x="1057275" y="1954213"/>
            <a:ext cx="3635375" cy="3635375"/>
          </a:xfrm>
          <a:prstGeom prst="ellipse">
            <a:avLst/>
          </a:prstGeom>
          <a:solidFill>
            <a:srgbClr val="2F2637">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0733" name="椭圆 15">
            <a:extLst>
              <a:ext uri="{FF2B5EF4-FFF2-40B4-BE49-F238E27FC236}">
                <a16:creationId xmlns:a16="http://schemas.microsoft.com/office/drawing/2014/main" id="{16F8D7CF-E9B7-4C7C-9D05-32BF36348F4F}"/>
              </a:ext>
            </a:extLst>
          </p:cNvPr>
          <p:cNvSpPr>
            <a:spLocks noChangeArrowheads="1"/>
          </p:cNvSpPr>
          <p:nvPr/>
        </p:nvSpPr>
        <p:spPr bwMode="auto">
          <a:xfrm>
            <a:off x="1233488" y="2127250"/>
            <a:ext cx="3282950" cy="3282950"/>
          </a:xfrm>
          <a:prstGeom prst="ellipse">
            <a:avLst/>
          </a:prstGeom>
          <a:noFill/>
          <a:ln w="63500">
            <a:solidFill>
              <a:srgbClr val="D0EAEB"/>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0734" name="文本框 57">
            <a:extLst>
              <a:ext uri="{FF2B5EF4-FFF2-40B4-BE49-F238E27FC236}">
                <a16:creationId xmlns:a16="http://schemas.microsoft.com/office/drawing/2014/main" id="{1800B87E-3B01-4302-9B5F-B2482E091D50}"/>
              </a:ext>
            </a:extLst>
          </p:cNvPr>
          <p:cNvSpPr>
            <a:spLocks noChangeArrowheads="1"/>
          </p:cNvSpPr>
          <p:nvPr/>
        </p:nvSpPr>
        <p:spPr bwMode="auto">
          <a:xfrm>
            <a:off x="1971675" y="2668588"/>
            <a:ext cx="18478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3800" b="1">
                <a:solidFill>
                  <a:srgbClr val="FDFDFD"/>
                </a:solidFill>
                <a:latin typeface="华文宋体" panose="02010600040101010101" pitchFamily="2" charset="-122"/>
                <a:ea typeface="华文宋体" panose="02010600040101010101" pitchFamily="2" charset="-122"/>
                <a:sym typeface="华文宋体" panose="02010600040101010101" pitchFamily="2" charset="-122"/>
              </a:rPr>
              <a:t>04</a:t>
            </a:r>
            <a:endParaRPr lang="zh-CN" altLang="en-US" sz="13800" b="1">
              <a:solidFill>
                <a:srgbClr val="FDFDFD"/>
              </a:solidFill>
              <a:latin typeface="华文宋体" panose="02010600040101010101" pitchFamily="2" charset="-122"/>
              <a:ea typeface="华文宋体" panose="02010600040101010101" pitchFamily="2" charset="-122"/>
              <a:sym typeface="华文宋体" panose="020106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31746" name="矩形 29">
            <a:extLst>
              <a:ext uri="{FF2B5EF4-FFF2-40B4-BE49-F238E27FC236}">
                <a16:creationId xmlns:a16="http://schemas.microsoft.com/office/drawing/2014/main" id="{31EEEF6F-B32A-4639-B997-8A6B907711F4}"/>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1747" name="矩形 30">
            <a:extLst>
              <a:ext uri="{FF2B5EF4-FFF2-40B4-BE49-F238E27FC236}">
                <a16:creationId xmlns:a16="http://schemas.microsoft.com/office/drawing/2014/main" id="{8C20B877-18FE-4B1C-BF4E-111987977ACD}"/>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1748" name="直接连接符 8">
            <a:extLst>
              <a:ext uri="{FF2B5EF4-FFF2-40B4-BE49-F238E27FC236}">
                <a16:creationId xmlns:a16="http://schemas.microsoft.com/office/drawing/2014/main" id="{6045FBD2-1FCA-456E-A29A-2138931A7614}"/>
              </a:ext>
            </a:extLst>
          </p:cNvPr>
          <p:cNvSpPr>
            <a:spLocks noChangeShapeType="1"/>
          </p:cNvSpPr>
          <p:nvPr/>
        </p:nvSpPr>
        <p:spPr bwMode="auto">
          <a:xfrm flipV="1">
            <a:off x="7204075"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749" name="直接连接符 10">
            <a:extLst>
              <a:ext uri="{FF2B5EF4-FFF2-40B4-BE49-F238E27FC236}">
                <a16:creationId xmlns:a16="http://schemas.microsoft.com/office/drawing/2014/main" id="{2E899A16-C17E-44C7-B6A0-C52F2663A35F}"/>
              </a:ext>
            </a:extLst>
          </p:cNvPr>
          <p:cNvSpPr>
            <a:spLocks noChangeShapeType="1"/>
          </p:cNvSpPr>
          <p:nvPr/>
        </p:nvSpPr>
        <p:spPr bwMode="auto">
          <a:xfrm flipV="1">
            <a:off x="342900"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31761" name="图片 2">
            <a:extLst>
              <a:ext uri="{FF2B5EF4-FFF2-40B4-BE49-F238E27FC236}">
                <a16:creationId xmlns:a16="http://schemas.microsoft.com/office/drawing/2014/main" id="{D67CA1BB-2059-46FD-A45E-7C3958DF6D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3988" y="1520825"/>
            <a:ext cx="265747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文本框 12">
            <a:extLst>
              <a:ext uri="{FF2B5EF4-FFF2-40B4-BE49-F238E27FC236}">
                <a16:creationId xmlns:a16="http://schemas.microsoft.com/office/drawing/2014/main" id="{FA74D978-8E2B-4DFB-B291-CA0A2C7A84FD}"/>
              </a:ext>
            </a:extLst>
          </p:cNvPr>
          <p:cNvSpPr>
            <a:spLocks noChangeArrowheads="1"/>
          </p:cNvSpPr>
          <p:nvPr/>
        </p:nvSpPr>
        <p:spPr bwMode="auto">
          <a:xfrm>
            <a:off x="5151753" y="367838"/>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dirty="0">
                <a:solidFill>
                  <a:srgbClr val="262626"/>
                </a:solidFill>
                <a:latin typeface="黑体" panose="02010609060101010101" pitchFamily="49" charset="-122"/>
                <a:sym typeface="华文宋体" panose="02010600040101010101" pitchFamily="2" charset="-122"/>
              </a:rPr>
              <a:t>我们的思考</a:t>
            </a:r>
            <a:endParaRPr lang="en-US" altLang="zh-CN" dirty="0">
              <a:solidFill>
                <a:srgbClr val="262626"/>
              </a:solidFill>
              <a:latin typeface="黑体" panose="02010609060101010101" pitchFamily="49" charset="-122"/>
              <a:sym typeface="华文宋体" panose="02010600040101010101" pitchFamily="2" charset="-122"/>
            </a:endParaRPr>
          </a:p>
        </p:txBody>
      </p:sp>
      <p:grpSp>
        <p:nvGrpSpPr>
          <p:cNvPr id="31753" name="组合 1">
            <a:extLst>
              <a:ext uri="{FF2B5EF4-FFF2-40B4-BE49-F238E27FC236}">
                <a16:creationId xmlns:a16="http://schemas.microsoft.com/office/drawing/2014/main" id="{3AA122F1-54C1-4409-A270-063FAB520B16}"/>
              </a:ext>
            </a:extLst>
          </p:cNvPr>
          <p:cNvGrpSpPr>
            <a:grpSpLocks/>
          </p:cNvGrpSpPr>
          <p:nvPr/>
        </p:nvGrpSpPr>
        <p:grpSpPr bwMode="auto">
          <a:xfrm>
            <a:off x="5367338" y="1000125"/>
            <a:ext cx="1468437" cy="307975"/>
            <a:chOff x="0" y="0"/>
            <a:chExt cx="1541192" cy="321992"/>
          </a:xfrm>
        </p:grpSpPr>
        <p:sp>
          <p:nvSpPr>
            <p:cNvPr id="31754" name="椭圆 13">
              <a:extLst>
                <a:ext uri="{FF2B5EF4-FFF2-40B4-BE49-F238E27FC236}">
                  <a16:creationId xmlns:a16="http://schemas.microsoft.com/office/drawing/2014/main" id="{7AA871F0-AAB2-4770-B806-49A1A84B1585}"/>
                </a:ext>
              </a:extLst>
            </p:cNvPr>
            <p:cNvSpPr>
              <a:spLocks noChangeArrowheads="1"/>
            </p:cNvSpPr>
            <p:nvPr/>
          </p:nvSpPr>
          <p:spPr bwMode="auto">
            <a:xfrm>
              <a:off x="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1755" name="椭圆 15">
              <a:extLst>
                <a:ext uri="{FF2B5EF4-FFF2-40B4-BE49-F238E27FC236}">
                  <a16:creationId xmlns:a16="http://schemas.microsoft.com/office/drawing/2014/main" id="{C6007A98-BD54-48AF-82E3-C6ED9883B479}"/>
                </a:ext>
              </a:extLst>
            </p:cNvPr>
            <p:cNvSpPr>
              <a:spLocks noChangeArrowheads="1"/>
            </p:cNvSpPr>
            <p:nvPr/>
          </p:nvSpPr>
          <p:spPr bwMode="auto">
            <a:xfrm>
              <a:off x="4064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1756" name="椭圆 16">
              <a:extLst>
                <a:ext uri="{FF2B5EF4-FFF2-40B4-BE49-F238E27FC236}">
                  <a16:creationId xmlns:a16="http://schemas.microsoft.com/office/drawing/2014/main" id="{58A56A0D-7F5A-4533-80D0-E187D1DE9FCF}"/>
                </a:ext>
              </a:extLst>
            </p:cNvPr>
            <p:cNvSpPr>
              <a:spLocks noChangeArrowheads="1"/>
            </p:cNvSpPr>
            <p:nvPr/>
          </p:nvSpPr>
          <p:spPr bwMode="auto">
            <a:xfrm>
              <a:off x="8128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1757" name="椭圆 17">
              <a:extLst>
                <a:ext uri="{FF2B5EF4-FFF2-40B4-BE49-F238E27FC236}">
                  <a16:creationId xmlns:a16="http://schemas.microsoft.com/office/drawing/2014/main" id="{B8016CEA-D784-4EF7-8689-BA6A20290C94}"/>
                </a:ext>
              </a:extLst>
            </p:cNvPr>
            <p:cNvSpPr>
              <a:spLocks noChangeArrowheads="1"/>
            </p:cNvSpPr>
            <p:nvPr/>
          </p:nvSpPr>
          <p:spPr bwMode="auto">
            <a:xfrm>
              <a:off x="1219200" y="0"/>
              <a:ext cx="321992" cy="321992"/>
            </a:xfrm>
            <a:prstGeom prst="ellipse">
              <a:avLst/>
            </a:prstGeom>
            <a:solidFill>
              <a:srgbClr val="2F2637"/>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19" name="文本框 3">
            <a:extLst>
              <a:ext uri="{FF2B5EF4-FFF2-40B4-BE49-F238E27FC236}">
                <a16:creationId xmlns:a16="http://schemas.microsoft.com/office/drawing/2014/main" id="{5605089E-8123-49FB-B55D-FB702B61518E}"/>
              </a:ext>
            </a:extLst>
          </p:cNvPr>
          <p:cNvSpPr txBox="1">
            <a:spLocks noChangeArrowheads="1"/>
          </p:cNvSpPr>
          <p:nvPr/>
        </p:nvSpPr>
        <p:spPr bwMode="auto">
          <a:xfrm>
            <a:off x="1012824" y="3060643"/>
            <a:ext cx="61912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zh-CN" altLang="en-US" sz="2400" b="1" dirty="0">
                <a:latin typeface="微软雅黑" panose="020B0503020204020204" pitchFamily="34" charset="-122"/>
                <a:ea typeface="微软雅黑" panose="020B0503020204020204" pitchFamily="34" charset="-122"/>
              </a:rPr>
              <a:t>新零售未来发展方向</a:t>
            </a:r>
          </a:p>
        </p:txBody>
      </p:sp>
      <p:sp>
        <p:nvSpPr>
          <p:cNvPr id="20" name="文本框 3">
            <a:extLst>
              <a:ext uri="{FF2B5EF4-FFF2-40B4-BE49-F238E27FC236}">
                <a16:creationId xmlns:a16="http://schemas.microsoft.com/office/drawing/2014/main" id="{F7970C25-8E00-40BE-AB88-929E638A6E01}"/>
              </a:ext>
            </a:extLst>
          </p:cNvPr>
          <p:cNvSpPr txBox="1">
            <a:spLocks noChangeArrowheads="1"/>
          </p:cNvSpPr>
          <p:nvPr/>
        </p:nvSpPr>
        <p:spPr bwMode="auto">
          <a:xfrm>
            <a:off x="1051973" y="4745132"/>
            <a:ext cx="40782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zh-CN" altLang="en-US" sz="2400" b="1" dirty="0">
                <a:latin typeface="微软雅黑" panose="020B0503020204020204" pitchFamily="34" charset="-122"/>
                <a:ea typeface="微软雅黑" panose="020B0503020204020204" pitchFamily="34" charset="-122"/>
              </a:rPr>
              <a:t>新零售能否与现有资源整合</a:t>
            </a:r>
          </a:p>
        </p:txBody>
      </p:sp>
      <p:sp>
        <p:nvSpPr>
          <p:cNvPr id="2" name="矩形 1">
            <a:extLst>
              <a:ext uri="{FF2B5EF4-FFF2-40B4-BE49-F238E27FC236}">
                <a16:creationId xmlns:a16="http://schemas.microsoft.com/office/drawing/2014/main" id="{0F7A25EC-9776-4002-B3ED-74B1A67A321E}"/>
              </a:ext>
            </a:extLst>
          </p:cNvPr>
          <p:cNvSpPr/>
          <p:nvPr/>
        </p:nvSpPr>
        <p:spPr>
          <a:xfrm>
            <a:off x="1051973" y="5206797"/>
            <a:ext cx="7328098" cy="1200329"/>
          </a:xfrm>
          <a:prstGeom prst="rect">
            <a:avLst/>
          </a:prstGeom>
        </p:spPr>
        <p:txBody>
          <a:bodyPr wrap="square">
            <a:spAutoFit/>
          </a:bodyPr>
          <a:lstStyle/>
          <a:p>
            <a:r>
              <a:rPr lang="zh-CN" altLang="en-US" dirty="0">
                <a:solidFill>
                  <a:srgbClr val="3E3E3E"/>
                </a:solidFill>
                <a:latin typeface="微软雅黑" panose="020B0503020204020204" pitchFamily="34" charset="-122"/>
                <a:ea typeface="微软雅黑" panose="020B0503020204020204" pitchFamily="34" charset="-122"/>
              </a:rPr>
              <a:t>同样作为短距离配送，外卖的高峰时段一般是午饭和晚饭时间，盒马鲜生的高峰时段是晚上的</a:t>
            </a:r>
            <a:r>
              <a:rPr lang="en-US" altLang="zh-CN" dirty="0">
                <a:solidFill>
                  <a:srgbClr val="3E3E3E"/>
                </a:solidFill>
                <a:latin typeface="微软雅黑" panose="020B0503020204020204" pitchFamily="34" charset="-122"/>
                <a:ea typeface="微软雅黑" panose="020B0503020204020204" pitchFamily="34" charset="-122"/>
              </a:rPr>
              <a:t>17:30-20:00</a:t>
            </a:r>
            <a:r>
              <a:rPr lang="zh-CN" altLang="en-US" dirty="0">
                <a:solidFill>
                  <a:srgbClr val="3E3E3E"/>
                </a:solidFill>
                <a:latin typeface="微软雅黑" panose="020B0503020204020204" pitchFamily="34" charset="-122"/>
                <a:ea typeface="微软雅黑" panose="020B0503020204020204" pitchFamily="34" charset="-122"/>
              </a:rPr>
              <a:t>，二者存在一定程度上的错峰，若能做到运力的统一整合，能使配送人员得到更充分的利用，能够使配送效率进一步提升。</a:t>
            </a:r>
          </a:p>
        </p:txBody>
      </p:sp>
      <p:sp>
        <p:nvSpPr>
          <p:cNvPr id="3" name="文本框 2">
            <a:extLst>
              <a:ext uri="{FF2B5EF4-FFF2-40B4-BE49-F238E27FC236}">
                <a16:creationId xmlns:a16="http://schemas.microsoft.com/office/drawing/2014/main" id="{09C2E548-E90A-443F-AEB3-96E0F4D1172C}"/>
              </a:ext>
            </a:extLst>
          </p:cNvPr>
          <p:cNvSpPr txBox="1"/>
          <p:nvPr/>
        </p:nvSpPr>
        <p:spPr>
          <a:xfrm>
            <a:off x="1051973" y="1693510"/>
            <a:ext cx="2031325" cy="461665"/>
          </a:xfrm>
          <a:prstGeom prst="rect">
            <a:avLst/>
          </a:prstGeom>
          <a:noFill/>
        </p:spPr>
        <p:txBody>
          <a:bodyPr wrap="none" rtlCol="0">
            <a:spAutoFit/>
          </a:bodyPr>
          <a:lstStyle/>
          <a:p>
            <a:r>
              <a:rPr lang="zh-CN" altLang="en-US" sz="2400" b="1" dirty="0">
                <a:latin typeface="微软雅黑" panose="020B0503020204020204" pitchFamily="34" charset="-122"/>
                <a:ea typeface="微软雅黑" panose="020B0503020204020204" pitchFamily="34" charset="-122"/>
              </a:rPr>
              <a:t>物流网络维度</a:t>
            </a:r>
          </a:p>
        </p:txBody>
      </p:sp>
      <p:sp>
        <p:nvSpPr>
          <p:cNvPr id="4" name="矩形 3">
            <a:extLst>
              <a:ext uri="{FF2B5EF4-FFF2-40B4-BE49-F238E27FC236}">
                <a16:creationId xmlns:a16="http://schemas.microsoft.com/office/drawing/2014/main" id="{DA6CF7DE-F203-44AE-8133-1E22298DFFA2}"/>
              </a:ext>
            </a:extLst>
          </p:cNvPr>
          <p:cNvSpPr/>
          <p:nvPr/>
        </p:nvSpPr>
        <p:spPr>
          <a:xfrm>
            <a:off x="1051973" y="2204685"/>
            <a:ext cx="5955476" cy="923330"/>
          </a:xfrm>
          <a:prstGeom prst="rect">
            <a:avLst/>
          </a:prstGeom>
        </p:spPr>
        <p:txBody>
          <a:bodyPr wrap="none">
            <a:spAutoFit/>
          </a:bodyPr>
          <a:lstStyle/>
          <a:p>
            <a:r>
              <a:rPr lang="zh-CN" altLang="en-US" kern="100" dirty="0">
                <a:latin typeface="微软雅黑" panose="020B0503020204020204" pitchFamily="34" charset="-122"/>
                <a:ea typeface="微软雅黑" panose="020B0503020204020204" pitchFamily="34" charset="-122"/>
                <a:cs typeface="Arial" panose="020B0604020202020204" pitchFamily="34" charset="0"/>
              </a:rPr>
              <a:t>降维：把配送范围缩小；打造生活圈，保证了大规模配送</a:t>
            </a:r>
            <a:endParaRPr lang="en-US" altLang="zh-CN" kern="100" dirty="0">
              <a:latin typeface="微软雅黑" panose="020B0503020204020204" pitchFamily="34" charset="-122"/>
              <a:ea typeface="微软雅黑" panose="020B0503020204020204" pitchFamily="34" charset="-122"/>
              <a:cs typeface="Arial" panose="020B0604020202020204" pitchFamily="34" charset="0"/>
            </a:endParaRPr>
          </a:p>
          <a:p>
            <a:r>
              <a:rPr lang="zh-CN" altLang="en-US" kern="100" dirty="0">
                <a:latin typeface="微软雅黑" panose="020B0503020204020204" pitchFamily="34" charset="-122"/>
                <a:ea typeface="微软雅黑" panose="020B0503020204020204" pitchFamily="34" charset="-122"/>
                <a:cs typeface="Arial" panose="020B0604020202020204" pitchFamily="34" charset="0"/>
              </a:rPr>
              <a:t>增加维度：第三维的考量，不同场景下对人与货的影响</a:t>
            </a:r>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416946F4-10DE-4893-99C8-6603175EC032}"/>
              </a:ext>
            </a:extLst>
          </p:cNvPr>
          <p:cNvSpPr/>
          <p:nvPr/>
        </p:nvSpPr>
        <p:spPr>
          <a:xfrm>
            <a:off x="1012824" y="3616316"/>
            <a:ext cx="6096000" cy="923330"/>
          </a:xfrm>
          <a:prstGeom prst="rect">
            <a:avLst/>
          </a:prstGeom>
        </p:spPr>
        <p:txBody>
          <a:bodyPr>
            <a:spAutoFit/>
          </a:bodyPr>
          <a:lstStyle/>
          <a:p>
            <a:r>
              <a:rPr lang="zh-CN" altLang="en-US" dirty="0">
                <a:latin typeface="微软雅黑" panose="020B0503020204020204" pitchFamily="34" charset="-122"/>
                <a:ea typeface="微软雅黑" panose="020B0503020204020204" pitchFamily="34" charset="-122"/>
              </a:rPr>
              <a:t>一、大数据资源应用途径丰富  </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二、线下社交化和粉丝经济</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三、自营品牌主力发展</a:t>
            </a: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31746" name="矩形 29">
            <a:extLst>
              <a:ext uri="{FF2B5EF4-FFF2-40B4-BE49-F238E27FC236}">
                <a16:creationId xmlns:a16="http://schemas.microsoft.com/office/drawing/2014/main" id="{31EEEF6F-B32A-4639-B997-8A6B907711F4}"/>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1747" name="矩形 30">
            <a:extLst>
              <a:ext uri="{FF2B5EF4-FFF2-40B4-BE49-F238E27FC236}">
                <a16:creationId xmlns:a16="http://schemas.microsoft.com/office/drawing/2014/main" id="{8C20B877-18FE-4B1C-BF4E-111987977ACD}"/>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1748" name="直接连接符 8">
            <a:extLst>
              <a:ext uri="{FF2B5EF4-FFF2-40B4-BE49-F238E27FC236}">
                <a16:creationId xmlns:a16="http://schemas.microsoft.com/office/drawing/2014/main" id="{6045FBD2-1FCA-456E-A29A-2138931A7614}"/>
              </a:ext>
            </a:extLst>
          </p:cNvPr>
          <p:cNvSpPr>
            <a:spLocks noChangeShapeType="1"/>
          </p:cNvSpPr>
          <p:nvPr/>
        </p:nvSpPr>
        <p:spPr bwMode="auto">
          <a:xfrm flipV="1">
            <a:off x="7204075"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749" name="直接连接符 10">
            <a:extLst>
              <a:ext uri="{FF2B5EF4-FFF2-40B4-BE49-F238E27FC236}">
                <a16:creationId xmlns:a16="http://schemas.microsoft.com/office/drawing/2014/main" id="{2E899A16-C17E-44C7-B6A0-C52F2663A35F}"/>
              </a:ext>
            </a:extLst>
          </p:cNvPr>
          <p:cNvSpPr>
            <a:spLocks noChangeShapeType="1"/>
          </p:cNvSpPr>
          <p:nvPr/>
        </p:nvSpPr>
        <p:spPr bwMode="auto">
          <a:xfrm flipV="1">
            <a:off x="342900"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31761" name="图片 2">
            <a:extLst>
              <a:ext uri="{FF2B5EF4-FFF2-40B4-BE49-F238E27FC236}">
                <a16:creationId xmlns:a16="http://schemas.microsoft.com/office/drawing/2014/main" id="{D67CA1BB-2059-46FD-A45E-7C3958DF6D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3988" y="1520825"/>
            <a:ext cx="265747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文本框 12">
            <a:extLst>
              <a:ext uri="{FF2B5EF4-FFF2-40B4-BE49-F238E27FC236}">
                <a16:creationId xmlns:a16="http://schemas.microsoft.com/office/drawing/2014/main" id="{FA74D978-8E2B-4DFB-B291-CA0A2C7A84FD}"/>
              </a:ext>
            </a:extLst>
          </p:cNvPr>
          <p:cNvSpPr>
            <a:spLocks noChangeArrowheads="1"/>
          </p:cNvSpPr>
          <p:nvPr/>
        </p:nvSpPr>
        <p:spPr bwMode="auto">
          <a:xfrm>
            <a:off x="5151753" y="367838"/>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dirty="0">
                <a:solidFill>
                  <a:srgbClr val="262626"/>
                </a:solidFill>
                <a:latin typeface="黑体" panose="02010609060101010101" pitchFamily="49" charset="-122"/>
                <a:sym typeface="华文宋体" panose="02010600040101010101" pitchFamily="2" charset="-122"/>
              </a:rPr>
              <a:t>我们的思考</a:t>
            </a:r>
            <a:endParaRPr lang="en-US" altLang="zh-CN" dirty="0">
              <a:solidFill>
                <a:srgbClr val="262626"/>
              </a:solidFill>
              <a:latin typeface="黑体" panose="02010609060101010101" pitchFamily="49" charset="-122"/>
              <a:sym typeface="华文宋体" panose="02010600040101010101" pitchFamily="2" charset="-122"/>
            </a:endParaRPr>
          </a:p>
        </p:txBody>
      </p:sp>
      <p:grpSp>
        <p:nvGrpSpPr>
          <p:cNvPr id="31753" name="组合 1">
            <a:extLst>
              <a:ext uri="{FF2B5EF4-FFF2-40B4-BE49-F238E27FC236}">
                <a16:creationId xmlns:a16="http://schemas.microsoft.com/office/drawing/2014/main" id="{3AA122F1-54C1-4409-A270-063FAB520B16}"/>
              </a:ext>
            </a:extLst>
          </p:cNvPr>
          <p:cNvGrpSpPr>
            <a:grpSpLocks/>
          </p:cNvGrpSpPr>
          <p:nvPr/>
        </p:nvGrpSpPr>
        <p:grpSpPr bwMode="auto">
          <a:xfrm>
            <a:off x="5367338" y="1000125"/>
            <a:ext cx="1468437" cy="307975"/>
            <a:chOff x="0" y="0"/>
            <a:chExt cx="1541192" cy="321992"/>
          </a:xfrm>
        </p:grpSpPr>
        <p:sp>
          <p:nvSpPr>
            <p:cNvPr id="31754" name="椭圆 13">
              <a:extLst>
                <a:ext uri="{FF2B5EF4-FFF2-40B4-BE49-F238E27FC236}">
                  <a16:creationId xmlns:a16="http://schemas.microsoft.com/office/drawing/2014/main" id="{7AA871F0-AAB2-4770-B806-49A1A84B1585}"/>
                </a:ext>
              </a:extLst>
            </p:cNvPr>
            <p:cNvSpPr>
              <a:spLocks noChangeArrowheads="1"/>
            </p:cNvSpPr>
            <p:nvPr/>
          </p:nvSpPr>
          <p:spPr bwMode="auto">
            <a:xfrm>
              <a:off x="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1755" name="椭圆 15">
              <a:extLst>
                <a:ext uri="{FF2B5EF4-FFF2-40B4-BE49-F238E27FC236}">
                  <a16:creationId xmlns:a16="http://schemas.microsoft.com/office/drawing/2014/main" id="{C6007A98-BD54-48AF-82E3-C6ED9883B479}"/>
                </a:ext>
              </a:extLst>
            </p:cNvPr>
            <p:cNvSpPr>
              <a:spLocks noChangeArrowheads="1"/>
            </p:cNvSpPr>
            <p:nvPr/>
          </p:nvSpPr>
          <p:spPr bwMode="auto">
            <a:xfrm>
              <a:off x="4064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1756" name="椭圆 16">
              <a:extLst>
                <a:ext uri="{FF2B5EF4-FFF2-40B4-BE49-F238E27FC236}">
                  <a16:creationId xmlns:a16="http://schemas.microsoft.com/office/drawing/2014/main" id="{58A56A0D-7F5A-4533-80D0-E187D1DE9FCF}"/>
                </a:ext>
              </a:extLst>
            </p:cNvPr>
            <p:cNvSpPr>
              <a:spLocks noChangeArrowheads="1"/>
            </p:cNvSpPr>
            <p:nvPr/>
          </p:nvSpPr>
          <p:spPr bwMode="auto">
            <a:xfrm>
              <a:off x="8128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1757" name="椭圆 17">
              <a:extLst>
                <a:ext uri="{FF2B5EF4-FFF2-40B4-BE49-F238E27FC236}">
                  <a16:creationId xmlns:a16="http://schemas.microsoft.com/office/drawing/2014/main" id="{B8016CEA-D784-4EF7-8689-BA6A20290C94}"/>
                </a:ext>
              </a:extLst>
            </p:cNvPr>
            <p:cNvSpPr>
              <a:spLocks noChangeArrowheads="1"/>
            </p:cNvSpPr>
            <p:nvPr/>
          </p:nvSpPr>
          <p:spPr bwMode="auto">
            <a:xfrm>
              <a:off x="1219200" y="0"/>
              <a:ext cx="321992" cy="321992"/>
            </a:xfrm>
            <a:prstGeom prst="ellipse">
              <a:avLst/>
            </a:prstGeom>
            <a:solidFill>
              <a:srgbClr val="2F2637"/>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20" name="文本框 3">
            <a:extLst>
              <a:ext uri="{FF2B5EF4-FFF2-40B4-BE49-F238E27FC236}">
                <a16:creationId xmlns:a16="http://schemas.microsoft.com/office/drawing/2014/main" id="{F7970C25-8E00-40BE-AB88-929E638A6E01}"/>
              </a:ext>
            </a:extLst>
          </p:cNvPr>
          <p:cNvSpPr txBox="1">
            <a:spLocks noChangeArrowheads="1"/>
          </p:cNvSpPr>
          <p:nvPr/>
        </p:nvSpPr>
        <p:spPr bwMode="auto">
          <a:xfrm>
            <a:off x="1073526" y="2812160"/>
            <a:ext cx="60582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zh-CN" altLang="en-US" sz="2400" b="1" dirty="0">
                <a:latin typeface="微软雅黑" panose="020B0503020204020204" pitchFamily="34" charset="-122"/>
                <a:ea typeface="微软雅黑" panose="020B0503020204020204" pitchFamily="34" charset="-122"/>
              </a:rPr>
              <a:t>未来是否还会有类似家乐福等大型商超？</a:t>
            </a:r>
          </a:p>
        </p:txBody>
      </p:sp>
      <p:sp>
        <p:nvSpPr>
          <p:cNvPr id="3" name="文本框 2">
            <a:extLst>
              <a:ext uri="{FF2B5EF4-FFF2-40B4-BE49-F238E27FC236}">
                <a16:creationId xmlns:a16="http://schemas.microsoft.com/office/drawing/2014/main" id="{09C2E548-E90A-443F-AEB3-96E0F4D1172C}"/>
              </a:ext>
            </a:extLst>
          </p:cNvPr>
          <p:cNvSpPr txBox="1"/>
          <p:nvPr/>
        </p:nvSpPr>
        <p:spPr>
          <a:xfrm>
            <a:off x="1051973" y="1693510"/>
            <a:ext cx="2646878" cy="461665"/>
          </a:xfrm>
          <a:prstGeom prst="rect">
            <a:avLst/>
          </a:prstGeom>
          <a:noFill/>
        </p:spPr>
        <p:txBody>
          <a:bodyPr wrap="none" rtlCol="0">
            <a:spAutoFit/>
          </a:bodyPr>
          <a:lstStyle/>
          <a:p>
            <a:r>
              <a:rPr lang="zh-CN" altLang="en-US" sz="2400" b="1" dirty="0">
                <a:latin typeface="微软雅黑" panose="020B0503020204020204" pitchFamily="34" charset="-122"/>
                <a:ea typeface="微软雅黑" panose="020B0503020204020204" pitchFamily="34" charset="-122"/>
              </a:rPr>
              <a:t>新零售的新业态？</a:t>
            </a:r>
          </a:p>
        </p:txBody>
      </p:sp>
    </p:spTree>
    <p:extLst>
      <p:ext uri="{BB962C8B-B14F-4D97-AF65-F5344CB8AC3E}">
        <p14:creationId xmlns:p14="http://schemas.microsoft.com/office/powerpoint/2010/main" val="2437244995"/>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62" name="椭圆 1">
            <a:extLst>
              <a:ext uri="{FF2B5EF4-FFF2-40B4-BE49-F238E27FC236}">
                <a16:creationId xmlns:a16="http://schemas.microsoft.com/office/drawing/2014/main" id="{0BC8B23D-89C4-4156-BD12-6B4A00CA4F6E}"/>
              </a:ext>
            </a:extLst>
          </p:cNvPr>
          <p:cNvSpPr>
            <a:spLocks noChangeArrowheads="1"/>
          </p:cNvSpPr>
          <p:nvPr/>
        </p:nvSpPr>
        <p:spPr bwMode="auto">
          <a:xfrm>
            <a:off x="3221038" y="590550"/>
            <a:ext cx="5726112" cy="5726113"/>
          </a:xfrm>
          <a:prstGeom prst="ellipse">
            <a:avLst/>
          </a:prstGeom>
          <a:solidFill>
            <a:srgbClr val="263346">
              <a:alpha val="69019"/>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40963" name="椭圆 10">
            <a:extLst>
              <a:ext uri="{FF2B5EF4-FFF2-40B4-BE49-F238E27FC236}">
                <a16:creationId xmlns:a16="http://schemas.microsoft.com/office/drawing/2014/main" id="{51401C19-7F02-43DA-A0C0-15A25922A5C1}"/>
              </a:ext>
            </a:extLst>
          </p:cNvPr>
          <p:cNvSpPr>
            <a:spLocks noChangeArrowheads="1"/>
          </p:cNvSpPr>
          <p:nvPr/>
        </p:nvSpPr>
        <p:spPr bwMode="auto">
          <a:xfrm>
            <a:off x="3360738" y="730250"/>
            <a:ext cx="5446712" cy="5446713"/>
          </a:xfrm>
          <a:prstGeom prst="ellipse">
            <a:avLst/>
          </a:prstGeom>
          <a:noFill/>
          <a:ln w="88900">
            <a:solidFill>
              <a:srgbClr val="D0EAEB"/>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40964" name="椭圆 25">
            <a:extLst>
              <a:ext uri="{FF2B5EF4-FFF2-40B4-BE49-F238E27FC236}">
                <a16:creationId xmlns:a16="http://schemas.microsoft.com/office/drawing/2014/main" id="{C4607131-C0BC-4662-8E2B-769EB0A8E170}"/>
              </a:ext>
            </a:extLst>
          </p:cNvPr>
          <p:cNvSpPr>
            <a:spLocks noChangeArrowheads="1"/>
          </p:cNvSpPr>
          <p:nvPr/>
        </p:nvSpPr>
        <p:spPr bwMode="auto">
          <a:xfrm>
            <a:off x="2946400" y="298450"/>
            <a:ext cx="6311900" cy="6310313"/>
          </a:xfrm>
          <a:prstGeom prst="ellipse">
            <a:avLst/>
          </a:prstGeom>
          <a:noFill/>
          <a:ln w="6350">
            <a:solidFill>
              <a:srgbClr val="FFFFFF">
                <a:alpha val="50195"/>
              </a:srgb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40965" name="椭圆 26">
            <a:extLst>
              <a:ext uri="{FF2B5EF4-FFF2-40B4-BE49-F238E27FC236}">
                <a16:creationId xmlns:a16="http://schemas.microsoft.com/office/drawing/2014/main" id="{8437D02C-9221-46F9-B327-0647A2EAD14C}"/>
              </a:ext>
            </a:extLst>
          </p:cNvPr>
          <p:cNvSpPr>
            <a:spLocks noChangeArrowheads="1"/>
          </p:cNvSpPr>
          <p:nvPr/>
        </p:nvSpPr>
        <p:spPr bwMode="auto">
          <a:xfrm>
            <a:off x="2676525" y="0"/>
            <a:ext cx="6837363" cy="6837363"/>
          </a:xfrm>
          <a:prstGeom prst="ellipse">
            <a:avLst/>
          </a:prstGeom>
          <a:noFill/>
          <a:ln w="6350">
            <a:solidFill>
              <a:srgbClr val="FFFFFF">
                <a:alpha val="38823"/>
              </a:srgb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40966" name="椭圆 27">
            <a:extLst>
              <a:ext uri="{FF2B5EF4-FFF2-40B4-BE49-F238E27FC236}">
                <a16:creationId xmlns:a16="http://schemas.microsoft.com/office/drawing/2014/main" id="{8A1EC8A0-E65A-4159-AA63-042162CFCF8F}"/>
              </a:ext>
            </a:extLst>
          </p:cNvPr>
          <p:cNvSpPr>
            <a:spLocks noChangeArrowheads="1"/>
          </p:cNvSpPr>
          <p:nvPr/>
        </p:nvSpPr>
        <p:spPr bwMode="auto">
          <a:xfrm>
            <a:off x="1773238" y="-906463"/>
            <a:ext cx="8637587" cy="8637588"/>
          </a:xfrm>
          <a:prstGeom prst="ellipse">
            <a:avLst/>
          </a:prstGeom>
          <a:noFill/>
          <a:ln w="6350">
            <a:solidFill>
              <a:srgbClr val="FFFFFF">
                <a:alpha val="29019"/>
              </a:srgb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40967" name="矩形 29">
            <a:extLst>
              <a:ext uri="{FF2B5EF4-FFF2-40B4-BE49-F238E27FC236}">
                <a16:creationId xmlns:a16="http://schemas.microsoft.com/office/drawing/2014/main" id="{E0AE2829-A317-4C01-A9C7-90CB15DF3DCE}"/>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40968" name="矩形 30">
            <a:extLst>
              <a:ext uri="{FF2B5EF4-FFF2-40B4-BE49-F238E27FC236}">
                <a16:creationId xmlns:a16="http://schemas.microsoft.com/office/drawing/2014/main" id="{1CFBE862-9CE3-4F72-B19A-721181734283}"/>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40969" name="文本框 13">
            <a:extLst>
              <a:ext uri="{FF2B5EF4-FFF2-40B4-BE49-F238E27FC236}">
                <a16:creationId xmlns:a16="http://schemas.microsoft.com/office/drawing/2014/main" id="{0726F6DC-9699-4E2E-8A2A-F4DFA5D3F897}"/>
              </a:ext>
            </a:extLst>
          </p:cNvPr>
          <p:cNvSpPr>
            <a:spLocks noChangeArrowheads="1"/>
          </p:cNvSpPr>
          <p:nvPr/>
        </p:nvSpPr>
        <p:spPr bwMode="auto">
          <a:xfrm>
            <a:off x="3619500" y="2667000"/>
            <a:ext cx="49657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6000" b="1" i="0" u="none" strike="noStrike" kern="1200" cap="none" spc="0" normalizeH="0" baseline="0" noProof="0">
                <a:ln>
                  <a:noFill/>
                </a:ln>
                <a:solidFill>
                  <a:srgbClr val="FDFDFD"/>
                </a:solidFill>
                <a:effectLst/>
                <a:uLnTx/>
                <a:uFillTx/>
                <a:latin typeface="华文宋体" panose="02010600040101010101" pitchFamily="2" charset="-122"/>
                <a:ea typeface="华文宋体" panose="02010600040101010101" pitchFamily="2" charset="-122"/>
                <a:cs typeface="+mn-cs"/>
                <a:sym typeface="华文宋体" panose="02010600040101010101" pitchFamily="2" charset="-122"/>
              </a:rPr>
              <a:t>THANK  </a:t>
            </a:r>
            <a:r>
              <a:rPr kumimoji="0" lang="en-US" altLang="zh-CN" sz="5400" b="1" i="0" u="none" strike="noStrike" kern="1200" cap="none" spc="0" normalizeH="0" baseline="0" noProof="0">
                <a:ln>
                  <a:noFill/>
                </a:ln>
                <a:solidFill>
                  <a:srgbClr val="FDFDFD"/>
                </a:solidFill>
                <a:effectLst/>
                <a:uLnTx/>
                <a:uFillTx/>
                <a:latin typeface="华文宋体" panose="02010600040101010101" pitchFamily="2" charset="-122"/>
                <a:ea typeface="华文宋体" panose="02010600040101010101" pitchFamily="2" charset="-122"/>
                <a:cs typeface="+mn-cs"/>
                <a:sym typeface="华文宋体" panose="02010600040101010101" pitchFamily="2" charset="-122"/>
              </a:rPr>
              <a:t>YOU</a:t>
            </a:r>
            <a:endParaRPr kumimoji="0" lang="zh-CN" altLang="en-US" sz="5400" b="1" i="0" u="none" strike="noStrike" kern="1200" cap="none" spc="0" normalizeH="0" baseline="0" noProof="0">
              <a:ln>
                <a:noFill/>
              </a:ln>
              <a:solidFill>
                <a:srgbClr val="FDFDFD"/>
              </a:solidFill>
              <a:effectLst/>
              <a:uLnTx/>
              <a:uFillTx/>
              <a:latin typeface="华文宋体" panose="02010600040101010101" pitchFamily="2" charset="-122"/>
              <a:ea typeface="华文宋体" panose="02010600040101010101" pitchFamily="2" charset="-122"/>
              <a:cs typeface="+mn-cs"/>
              <a:sym typeface="华文宋体" panose="02010600040101010101" pitchFamily="2" charset="-122"/>
            </a:endParaRPr>
          </a:p>
        </p:txBody>
      </p:sp>
      <p:sp>
        <p:nvSpPr>
          <p:cNvPr id="40970" name="直接连接符 14">
            <a:extLst>
              <a:ext uri="{FF2B5EF4-FFF2-40B4-BE49-F238E27FC236}">
                <a16:creationId xmlns:a16="http://schemas.microsoft.com/office/drawing/2014/main" id="{3385CC8E-0292-4CF0-BC49-40EE31B20F4E}"/>
              </a:ext>
            </a:extLst>
          </p:cNvPr>
          <p:cNvSpPr>
            <a:spLocks noChangeShapeType="1"/>
          </p:cNvSpPr>
          <p:nvPr/>
        </p:nvSpPr>
        <p:spPr bwMode="auto">
          <a:xfrm>
            <a:off x="3854450" y="3654425"/>
            <a:ext cx="4319588" cy="0"/>
          </a:xfrm>
          <a:prstGeom prst="line">
            <a:avLst/>
          </a:prstGeom>
          <a:noFill/>
          <a:ln w="6350">
            <a:solidFill>
              <a:srgbClr val="FFFFFF">
                <a:alpha val="58823"/>
              </a:srgbClr>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0971" name="文本框 15">
            <a:extLst>
              <a:ext uri="{FF2B5EF4-FFF2-40B4-BE49-F238E27FC236}">
                <a16:creationId xmlns:a16="http://schemas.microsoft.com/office/drawing/2014/main" id="{AEBF8B7C-A1B7-4433-AB9B-ABDFECE59681}"/>
              </a:ext>
            </a:extLst>
          </p:cNvPr>
          <p:cNvSpPr>
            <a:spLocks noChangeArrowheads="1"/>
          </p:cNvSpPr>
          <p:nvPr/>
        </p:nvSpPr>
        <p:spPr bwMode="auto">
          <a:xfrm>
            <a:off x="5086687" y="3952876"/>
            <a:ext cx="2031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4800" b="0" i="0" u="none" strike="noStrike" kern="1200" cap="none" spc="0" normalizeH="0" baseline="0" noProof="0" dirty="0">
                <a:ln>
                  <a:noFill/>
                </a:ln>
                <a:solidFill>
                  <a:srgbClr val="FFFFFF"/>
                </a:solidFill>
                <a:effectLst/>
                <a:uLnTx/>
                <a:uFillTx/>
                <a:latin typeface="华文宋体" panose="02010600040101010101" pitchFamily="2" charset="-122"/>
                <a:ea typeface="华文宋体" panose="02010600040101010101" pitchFamily="2" charset="-122"/>
                <a:cs typeface="+mn-cs"/>
                <a:sym typeface="华文宋体" panose="02010600040101010101" pitchFamily="2" charset="-122"/>
              </a:rPr>
              <a:t>新零售</a:t>
            </a:r>
          </a:p>
        </p:txBody>
      </p:sp>
    </p:spTree>
    <p:extLst>
      <p:ext uri="{BB962C8B-B14F-4D97-AF65-F5344CB8AC3E}">
        <p14:creationId xmlns:p14="http://schemas.microsoft.com/office/powerpoint/2010/main" val="20639523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19458" name="矩形 29">
            <a:extLst>
              <a:ext uri="{FF2B5EF4-FFF2-40B4-BE49-F238E27FC236}">
                <a16:creationId xmlns:a16="http://schemas.microsoft.com/office/drawing/2014/main" id="{0F9289CC-E4BC-4912-B5DF-5E3A6306D10E}"/>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9459" name="矩形 30">
            <a:extLst>
              <a:ext uri="{FF2B5EF4-FFF2-40B4-BE49-F238E27FC236}">
                <a16:creationId xmlns:a16="http://schemas.microsoft.com/office/drawing/2014/main" id="{59163DFE-42A5-4A7D-A4DA-4C4347850AA3}"/>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9460" name="直接连接符 8">
            <a:extLst>
              <a:ext uri="{FF2B5EF4-FFF2-40B4-BE49-F238E27FC236}">
                <a16:creationId xmlns:a16="http://schemas.microsoft.com/office/drawing/2014/main" id="{9A8D7724-FAF2-429E-B8DA-716292A6EB55}"/>
              </a:ext>
            </a:extLst>
          </p:cNvPr>
          <p:cNvSpPr>
            <a:spLocks noChangeShapeType="1"/>
          </p:cNvSpPr>
          <p:nvPr/>
        </p:nvSpPr>
        <p:spPr bwMode="auto">
          <a:xfrm flipV="1">
            <a:off x="7204075"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9461" name="直接连接符 10">
            <a:extLst>
              <a:ext uri="{FF2B5EF4-FFF2-40B4-BE49-F238E27FC236}">
                <a16:creationId xmlns:a16="http://schemas.microsoft.com/office/drawing/2014/main" id="{A222423C-2D3F-4F84-AD41-F2E870C0BF37}"/>
              </a:ext>
            </a:extLst>
          </p:cNvPr>
          <p:cNvSpPr>
            <a:spLocks noChangeShapeType="1"/>
          </p:cNvSpPr>
          <p:nvPr/>
        </p:nvSpPr>
        <p:spPr bwMode="auto">
          <a:xfrm flipV="1">
            <a:off x="342900"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19466" name="组合 1">
            <a:extLst>
              <a:ext uri="{FF2B5EF4-FFF2-40B4-BE49-F238E27FC236}">
                <a16:creationId xmlns:a16="http://schemas.microsoft.com/office/drawing/2014/main" id="{F8E0DE16-FBC6-484C-9249-2BF1ADEC0D0D}"/>
              </a:ext>
            </a:extLst>
          </p:cNvPr>
          <p:cNvGrpSpPr>
            <a:grpSpLocks/>
          </p:cNvGrpSpPr>
          <p:nvPr/>
        </p:nvGrpSpPr>
        <p:grpSpPr bwMode="auto">
          <a:xfrm>
            <a:off x="5367338" y="1000125"/>
            <a:ext cx="1468437" cy="307975"/>
            <a:chOff x="0" y="0"/>
            <a:chExt cx="1541192" cy="321992"/>
          </a:xfrm>
        </p:grpSpPr>
        <p:sp>
          <p:nvSpPr>
            <p:cNvPr id="19467" name="椭圆 13">
              <a:extLst>
                <a:ext uri="{FF2B5EF4-FFF2-40B4-BE49-F238E27FC236}">
                  <a16:creationId xmlns:a16="http://schemas.microsoft.com/office/drawing/2014/main" id="{12BCE26D-5556-4494-A600-E3B608FA9924}"/>
                </a:ext>
              </a:extLst>
            </p:cNvPr>
            <p:cNvSpPr>
              <a:spLocks noChangeArrowheads="1"/>
            </p:cNvSpPr>
            <p:nvPr/>
          </p:nvSpPr>
          <p:spPr bwMode="auto">
            <a:xfrm>
              <a:off x="0" y="0"/>
              <a:ext cx="321992" cy="321992"/>
            </a:xfrm>
            <a:prstGeom prst="ellipse">
              <a:avLst/>
            </a:prstGeom>
            <a:solidFill>
              <a:srgbClr val="2F2637"/>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9468" name="椭圆 15">
              <a:extLst>
                <a:ext uri="{FF2B5EF4-FFF2-40B4-BE49-F238E27FC236}">
                  <a16:creationId xmlns:a16="http://schemas.microsoft.com/office/drawing/2014/main" id="{5A1BF4B5-919B-41A4-8979-DBAF091D22EF}"/>
                </a:ext>
              </a:extLst>
            </p:cNvPr>
            <p:cNvSpPr>
              <a:spLocks noChangeArrowheads="1"/>
            </p:cNvSpPr>
            <p:nvPr/>
          </p:nvSpPr>
          <p:spPr bwMode="auto">
            <a:xfrm>
              <a:off x="4064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9469" name="椭圆 16">
              <a:extLst>
                <a:ext uri="{FF2B5EF4-FFF2-40B4-BE49-F238E27FC236}">
                  <a16:creationId xmlns:a16="http://schemas.microsoft.com/office/drawing/2014/main" id="{FA837ABA-D39F-4DCE-A505-5D2915520FEB}"/>
                </a:ext>
              </a:extLst>
            </p:cNvPr>
            <p:cNvSpPr>
              <a:spLocks noChangeArrowheads="1"/>
            </p:cNvSpPr>
            <p:nvPr/>
          </p:nvSpPr>
          <p:spPr bwMode="auto">
            <a:xfrm>
              <a:off x="8128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9470" name="椭圆 17">
              <a:extLst>
                <a:ext uri="{FF2B5EF4-FFF2-40B4-BE49-F238E27FC236}">
                  <a16:creationId xmlns:a16="http://schemas.microsoft.com/office/drawing/2014/main" id="{D7B72A26-A27F-4874-883C-DAF3FC08D197}"/>
                </a:ext>
              </a:extLst>
            </p:cNvPr>
            <p:cNvSpPr>
              <a:spLocks noChangeArrowheads="1"/>
            </p:cNvSpPr>
            <p:nvPr/>
          </p:nvSpPr>
          <p:spPr bwMode="auto">
            <a:xfrm>
              <a:off x="12192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grpSp>
      <p:pic>
        <p:nvPicPr>
          <p:cNvPr id="3" name="图片 2" descr="图片包含 文字&#10;&#10;已生成高可信度的说明">
            <a:extLst>
              <a:ext uri="{FF2B5EF4-FFF2-40B4-BE49-F238E27FC236}">
                <a16:creationId xmlns:a16="http://schemas.microsoft.com/office/drawing/2014/main" id="{4414DB80-19E5-4BFC-9B08-6622CF8E257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6019" l="0" r="99390"/>
                    </a14:imgEffect>
                  </a14:imgLayer>
                </a14:imgProps>
              </a:ext>
              <a:ext uri="{28A0092B-C50C-407E-A947-70E740481C1C}">
                <a14:useLocalDpi xmlns:a14="http://schemas.microsoft.com/office/drawing/2010/main" val="0"/>
              </a:ext>
            </a:extLst>
          </a:blip>
          <a:stretch>
            <a:fillRect/>
          </a:stretch>
        </p:blipFill>
        <p:spPr>
          <a:xfrm>
            <a:off x="331016" y="1736384"/>
            <a:ext cx="6400197" cy="5272474"/>
          </a:xfrm>
          <a:prstGeom prst="rect">
            <a:avLst/>
          </a:prstGeom>
        </p:spPr>
      </p:pic>
      <p:sp>
        <p:nvSpPr>
          <p:cNvPr id="4" name="对话气泡: 圆角矩形 3">
            <a:extLst>
              <a:ext uri="{FF2B5EF4-FFF2-40B4-BE49-F238E27FC236}">
                <a16:creationId xmlns:a16="http://schemas.microsoft.com/office/drawing/2014/main" id="{D38C888A-D66D-44BC-AB13-E5F89E46E48D}"/>
              </a:ext>
            </a:extLst>
          </p:cNvPr>
          <p:cNvSpPr/>
          <p:nvPr/>
        </p:nvSpPr>
        <p:spPr bwMode="auto">
          <a:xfrm>
            <a:off x="6916198" y="1710444"/>
            <a:ext cx="2199189" cy="2662177"/>
          </a:xfrm>
          <a:prstGeom prst="wedgeRoundRectCallou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CN" altLang="en-US" sz="3200" b="0" i="0" u="none" strike="noStrike" cap="none" normalizeH="0" baseline="0" dirty="0">
                <a:ln>
                  <a:noFill/>
                </a:ln>
                <a:solidFill>
                  <a:schemeClr val="tx1"/>
                </a:solidFill>
                <a:effectLst/>
                <a:latin typeface="Arial" pitchFamily="34" charset="0"/>
                <a:ea typeface="宋体" pitchFamily="2" charset="-122"/>
              </a:rPr>
              <a:t>听说没有盒马的地方吃的只能叫盒饭</a:t>
            </a:r>
          </a:p>
        </p:txBody>
      </p:sp>
      <p:pic>
        <p:nvPicPr>
          <p:cNvPr id="22" name="图片 21" descr="图片包含 人员, 男士, 西装, 天空&#10;&#10;已生成极高可信度的说明">
            <a:extLst>
              <a:ext uri="{FF2B5EF4-FFF2-40B4-BE49-F238E27FC236}">
                <a16:creationId xmlns:a16="http://schemas.microsoft.com/office/drawing/2014/main" id="{57577DF9-533F-4E76-90A0-E2E83BDEC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04569" y="3597376"/>
            <a:ext cx="4869019" cy="3411482"/>
          </a:xfrm>
          <a:prstGeom prst="rect">
            <a:avLst/>
          </a:prstGeom>
        </p:spPr>
      </p:pic>
    </p:spTree>
    <p:extLst>
      <p:ext uri="{BB962C8B-B14F-4D97-AF65-F5344CB8AC3E}">
        <p14:creationId xmlns:p14="http://schemas.microsoft.com/office/powerpoint/2010/main" val="12526307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16386" name="矩形 29">
            <a:extLst>
              <a:ext uri="{FF2B5EF4-FFF2-40B4-BE49-F238E27FC236}">
                <a16:creationId xmlns:a16="http://schemas.microsoft.com/office/drawing/2014/main" id="{1CABD474-E0B4-4478-A4D1-5370E420AD5A}"/>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6387" name="矩形 30">
            <a:extLst>
              <a:ext uri="{FF2B5EF4-FFF2-40B4-BE49-F238E27FC236}">
                <a16:creationId xmlns:a16="http://schemas.microsoft.com/office/drawing/2014/main" id="{513DAE49-4E33-4CB9-880F-A5FFC1C5CBA0}"/>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6388" name="椭圆 51">
            <a:extLst>
              <a:ext uri="{FF2B5EF4-FFF2-40B4-BE49-F238E27FC236}">
                <a16:creationId xmlns:a16="http://schemas.microsoft.com/office/drawing/2014/main" id="{038B1FED-F4BC-4AE3-8A61-FE6AEF8CA0E7}"/>
              </a:ext>
            </a:extLst>
          </p:cNvPr>
          <p:cNvSpPr>
            <a:spLocks noChangeArrowheads="1"/>
          </p:cNvSpPr>
          <p:nvPr/>
        </p:nvSpPr>
        <p:spPr bwMode="auto">
          <a:xfrm>
            <a:off x="1057275" y="1954213"/>
            <a:ext cx="3635375" cy="3635375"/>
          </a:xfrm>
          <a:prstGeom prst="ellipse">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6389" name="椭圆 52">
            <a:extLst>
              <a:ext uri="{FF2B5EF4-FFF2-40B4-BE49-F238E27FC236}">
                <a16:creationId xmlns:a16="http://schemas.microsoft.com/office/drawing/2014/main" id="{61C656F4-B3FC-4409-A88D-5EDB98E546BC}"/>
              </a:ext>
            </a:extLst>
          </p:cNvPr>
          <p:cNvSpPr>
            <a:spLocks noChangeArrowheads="1"/>
          </p:cNvSpPr>
          <p:nvPr/>
        </p:nvSpPr>
        <p:spPr bwMode="auto">
          <a:xfrm>
            <a:off x="3870325" y="5586413"/>
            <a:ext cx="923925" cy="923925"/>
          </a:xfrm>
          <a:prstGeom prst="ellipse">
            <a:avLst/>
          </a:prstGeom>
          <a:solidFill>
            <a:srgbClr val="2F26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6390" name="椭圆 53">
            <a:extLst>
              <a:ext uri="{FF2B5EF4-FFF2-40B4-BE49-F238E27FC236}">
                <a16:creationId xmlns:a16="http://schemas.microsoft.com/office/drawing/2014/main" id="{B4563C35-3087-4C78-BFEA-7EDBB0BF63C0}"/>
              </a:ext>
            </a:extLst>
          </p:cNvPr>
          <p:cNvSpPr>
            <a:spLocks noChangeArrowheads="1"/>
          </p:cNvSpPr>
          <p:nvPr/>
        </p:nvSpPr>
        <p:spPr bwMode="auto">
          <a:xfrm>
            <a:off x="3432175" y="1146175"/>
            <a:ext cx="631825" cy="631825"/>
          </a:xfrm>
          <a:prstGeom prst="ellipse">
            <a:avLst/>
          </a:prstGeom>
          <a:solidFill>
            <a:srgbClr val="D0EAEB"/>
          </a:solidFill>
          <a:ln w="6350">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6391" name="文本框 54">
            <a:extLst>
              <a:ext uri="{FF2B5EF4-FFF2-40B4-BE49-F238E27FC236}">
                <a16:creationId xmlns:a16="http://schemas.microsoft.com/office/drawing/2014/main" id="{1FD1F1EB-33FD-43AA-9FFF-2CDB773BCF47}"/>
              </a:ext>
            </a:extLst>
          </p:cNvPr>
          <p:cNvSpPr>
            <a:spLocks noChangeArrowheads="1"/>
          </p:cNvSpPr>
          <p:nvPr/>
        </p:nvSpPr>
        <p:spPr bwMode="auto">
          <a:xfrm>
            <a:off x="6464300" y="3460750"/>
            <a:ext cx="342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b="1">
                <a:solidFill>
                  <a:srgbClr val="000000"/>
                </a:solidFill>
                <a:latin typeface="黑体" panose="02010609060101010101" pitchFamily="49" charset="-122"/>
                <a:ea typeface="黑体" panose="02010609060101010101" pitchFamily="49" charset="-122"/>
                <a:cs typeface="Calibri" panose="020F0502020204030204" pitchFamily="34" charset="0"/>
              </a:rPr>
              <a:t>  </a:t>
            </a:r>
            <a:r>
              <a:rPr lang="zh-CN" altLang="en-US" sz="3600" b="1">
                <a:solidFill>
                  <a:srgbClr val="000000"/>
                </a:solidFill>
                <a:latin typeface="黑体" panose="02010609060101010101" pitchFamily="49" charset="-122"/>
                <a:ea typeface="黑体" panose="02010609060101010101" pitchFamily="49" charset="-122"/>
                <a:cs typeface="Calibri" panose="020F0502020204030204" pitchFamily="34" charset="0"/>
              </a:rPr>
              <a:t>什么是新零售</a:t>
            </a:r>
            <a:endParaRPr lang="en-US" altLang="zh-CN">
              <a:solidFill>
                <a:srgbClr val="262626"/>
              </a:solidFill>
              <a:latin typeface="黑体" panose="02010609060101010101" pitchFamily="49" charset="-122"/>
              <a:ea typeface="黑体" panose="02010609060101010101" pitchFamily="49" charset="-122"/>
              <a:cs typeface="Calibri" panose="020F0502020204030204" pitchFamily="34" charset="0"/>
              <a:sym typeface="华文宋体" panose="02010600040101010101" pitchFamily="2" charset="-122"/>
            </a:endParaRPr>
          </a:p>
        </p:txBody>
      </p:sp>
      <p:sp>
        <p:nvSpPr>
          <p:cNvPr id="16392" name="文本框 55">
            <a:extLst>
              <a:ext uri="{FF2B5EF4-FFF2-40B4-BE49-F238E27FC236}">
                <a16:creationId xmlns:a16="http://schemas.microsoft.com/office/drawing/2014/main" id="{3CF1F70D-3D19-48D3-96CF-7C3CAAFF5638}"/>
              </a:ext>
            </a:extLst>
          </p:cNvPr>
          <p:cNvSpPr>
            <a:spLocks noChangeArrowheads="1"/>
          </p:cNvSpPr>
          <p:nvPr/>
        </p:nvSpPr>
        <p:spPr bwMode="auto">
          <a:xfrm>
            <a:off x="6813550" y="4171950"/>
            <a:ext cx="3012363"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defRPr/>
            </a:pPr>
            <a:r>
              <a:rPr lang="en-US" altLang="zh-CN" sz="3200" b="1" dirty="0">
                <a:solidFill>
                  <a:schemeClr val="bg1"/>
                </a:solidFill>
                <a:latin typeface="华文宋体" panose="02010600040101010101" pitchFamily="2" charset="-122"/>
                <a:ea typeface="华文宋体" panose="02010600040101010101" pitchFamily="2" charset="-122"/>
                <a:sym typeface="华文宋体" panose="02010600040101010101" pitchFamily="2" charset="-122"/>
              </a:rPr>
              <a:t>          </a:t>
            </a:r>
            <a:endParaRPr lang="zh-CN" altLang="en-US" sz="3200" b="1" dirty="0">
              <a:solidFill>
                <a:schemeClr val="bg1"/>
              </a:solidFill>
              <a:latin typeface="华文宋体" panose="02010600040101010101" pitchFamily="2" charset="-122"/>
              <a:ea typeface="华文宋体" panose="02010600040101010101" pitchFamily="2" charset="-122"/>
              <a:sym typeface="华文宋体" panose="02010600040101010101" pitchFamily="2" charset="-122"/>
            </a:endParaRPr>
          </a:p>
          <a:p>
            <a:pPr marL="285750" indent="-285750" eaLnBrk="1" hangingPunct="1">
              <a:lnSpc>
                <a:spcPct val="100000"/>
              </a:lnSpc>
              <a:spcBef>
                <a:spcPct val="0"/>
              </a:spcBef>
              <a:buFont typeface="Wingdings" panose="05000000000000000000" pitchFamily="2" charset="2"/>
              <a:buChar char="Ø"/>
              <a:defRPr/>
            </a:pPr>
            <a:r>
              <a:rPr lang="zh-CN" altLang="en-US" sz="18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新零售的概念</a:t>
            </a:r>
            <a:endParaRPr lang="en-US" altLang="zh-CN" sz="18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endParaRPr>
          </a:p>
          <a:p>
            <a:pPr marL="285750" indent="-285750" eaLnBrk="1" hangingPunct="1">
              <a:lnSpc>
                <a:spcPct val="100000"/>
              </a:lnSpc>
              <a:spcBef>
                <a:spcPct val="0"/>
              </a:spcBef>
              <a:buFont typeface="Wingdings" panose="05000000000000000000" pitchFamily="2" charset="2"/>
              <a:buChar char="Ø"/>
              <a:defRPr/>
            </a:pPr>
            <a:r>
              <a:rPr lang="zh-CN" altLang="en-US" sz="18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新零售的特征</a:t>
            </a:r>
            <a:endParaRPr lang="en-US" altLang="zh-CN" sz="18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endParaRPr>
          </a:p>
          <a:p>
            <a:pPr marL="285750" indent="-285750" eaLnBrk="1" hangingPunct="1">
              <a:lnSpc>
                <a:spcPct val="100000"/>
              </a:lnSpc>
              <a:spcBef>
                <a:spcPct val="0"/>
              </a:spcBef>
              <a:buFont typeface="Wingdings" panose="05000000000000000000" pitchFamily="2" charset="2"/>
              <a:buChar char="Ø"/>
              <a:defRPr/>
            </a:pPr>
            <a:r>
              <a:rPr lang="zh-CN" altLang="en-US" sz="18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新零售产生的原因</a:t>
            </a:r>
            <a:endParaRPr lang="en-US" altLang="zh-CN" sz="18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endParaRPr>
          </a:p>
          <a:p>
            <a:pPr marL="285750" indent="-285750" eaLnBrk="1" hangingPunct="1">
              <a:lnSpc>
                <a:spcPct val="100000"/>
              </a:lnSpc>
              <a:spcBef>
                <a:spcPct val="0"/>
              </a:spcBef>
              <a:buFont typeface="Wingdings" panose="05000000000000000000" pitchFamily="2" charset="2"/>
              <a:buChar char="Ø"/>
              <a:defRPr/>
            </a:pPr>
            <a:r>
              <a:rPr lang="zh-CN" altLang="en-US" sz="18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新零售与传统零售的区别</a:t>
            </a:r>
            <a:endParaRPr lang="en-US" altLang="zh-CN" sz="18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endParaRPr>
          </a:p>
        </p:txBody>
      </p:sp>
      <p:sp>
        <p:nvSpPr>
          <p:cNvPr id="16393" name="直接连接符 56">
            <a:extLst>
              <a:ext uri="{FF2B5EF4-FFF2-40B4-BE49-F238E27FC236}">
                <a16:creationId xmlns:a16="http://schemas.microsoft.com/office/drawing/2014/main" id="{BA213D49-5541-46BD-9312-687106A3DB5A}"/>
              </a:ext>
            </a:extLst>
          </p:cNvPr>
          <p:cNvSpPr>
            <a:spLocks noChangeShapeType="1"/>
          </p:cNvSpPr>
          <p:nvPr/>
        </p:nvSpPr>
        <p:spPr bwMode="auto">
          <a:xfrm rot="5400000">
            <a:off x="8612981" y="2478882"/>
            <a:ext cx="1587" cy="3600450"/>
          </a:xfrm>
          <a:prstGeom prst="line">
            <a:avLst/>
          </a:prstGeom>
          <a:noFill/>
          <a:ln w="1270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394" name="椭圆 58">
            <a:extLst>
              <a:ext uri="{FF2B5EF4-FFF2-40B4-BE49-F238E27FC236}">
                <a16:creationId xmlns:a16="http://schemas.microsoft.com/office/drawing/2014/main" id="{9720DE26-F60D-4685-80AE-69B248667767}"/>
              </a:ext>
            </a:extLst>
          </p:cNvPr>
          <p:cNvSpPr>
            <a:spLocks noChangeArrowheads="1"/>
          </p:cNvSpPr>
          <p:nvPr/>
        </p:nvSpPr>
        <p:spPr bwMode="auto">
          <a:xfrm>
            <a:off x="5873750" y="1954213"/>
            <a:ext cx="1012825" cy="1012825"/>
          </a:xfrm>
          <a:prstGeom prst="ellipse">
            <a:avLst/>
          </a:prstGeom>
          <a:solidFill>
            <a:srgbClr val="D0EAEB"/>
          </a:solidFill>
          <a:ln w="6350">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6395" name="组合 59">
            <a:extLst>
              <a:ext uri="{FF2B5EF4-FFF2-40B4-BE49-F238E27FC236}">
                <a16:creationId xmlns:a16="http://schemas.microsoft.com/office/drawing/2014/main" id="{F6D1C8EF-16D7-4A80-B9F6-B8A4A6913062}"/>
              </a:ext>
            </a:extLst>
          </p:cNvPr>
          <p:cNvGrpSpPr>
            <a:grpSpLocks/>
          </p:cNvGrpSpPr>
          <p:nvPr/>
        </p:nvGrpSpPr>
        <p:grpSpPr bwMode="auto">
          <a:xfrm>
            <a:off x="6149975" y="2284413"/>
            <a:ext cx="498475" cy="477837"/>
            <a:chOff x="0" y="0"/>
            <a:chExt cx="2438400" cy="2332038"/>
          </a:xfrm>
        </p:grpSpPr>
        <p:sp>
          <p:nvSpPr>
            <p:cNvPr id="16399" name="Freeform 25">
              <a:extLst>
                <a:ext uri="{FF2B5EF4-FFF2-40B4-BE49-F238E27FC236}">
                  <a16:creationId xmlns:a16="http://schemas.microsoft.com/office/drawing/2014/main" id="{A5D891C1-5ED7-4CC9-826A-BDE453BCEF6B}"/>
                </a:ext>
              </a:extLst>
            </p:cNvPr>
            <p:cNvSpPr>
              <a:spLocks noChangeArrowheads="1"/>
            </p:cNvSpPr>
            <p:nvPr/>
          </p:nvSpPr>
          <p:spPr bwMode="auto">
            <a:xfrm>
              <a:off x="893763" y="1676400"/>
              <a:ext cx="655638" cy="655638"/>
            </a:xfrm>
            <a:custGeom>
              <a:avLst/>
              <a:gdLst>
                <a:gd name="T0" fmla="*/ 2147483646 w 413"/>
                <a:gd name="T1" fmla="*/ 2147483646 h 413"/>
                <a:gd name="T2" fmla="*/ 0 w 413"/>
                <a:gd name="T3" fmla="*/ 0 h 413"/>
                <a:gd name="T4" fmla="*/ 2147483646 w 413"/>
                <a:gd name="T5" fmla="*/ 0 h 413"/>
                <a:gd name="T6" fmla="*/ 2147483646 w 413"/>
                <a:gd name="T7" fmla="*/ 2147483646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6400" name="任意多边形 61">
              <a:extLst>
                <a:ext uri="{FF2B5EF4-FFF2-40B4-BE49-F238E27FC236}">
                  <a16:creationId xmlns:a16="http://schemas.microsoft.com/office/drawing/2014/main" id="{8F02150E-3236-4B3A-8C07-0AF379787766}"/>
                </a:ext>
              </a:extLst>
            </p:cNvPr>
            <p:cNvSpPr>
              <a:spLocks noChangeArrowheads="1"/>
            </p:cNvSpPr>
            <p:nvPr/>
          </p:nvSpPr>
          <p:spPr bwMode="auto">
            <a:xfrm>
              <a:off x="0" y="0"/>
              <a:ext cx="2438400" cy="1774825"/>
            </a:xfrm>
            <a:custGeom>
              <a:avLst/>
              <a:gdLst>
                <a:gd name="T0" fmla="*/ 290196 w 2438400"/>
                <a:gd name="T1" fmla="*/ 0 h 1774825"/>
                <a:gd name="T2" fmla="*/ 2151972 w 2438400"/>
                <a:gd name="T3" fmla="*/ 0 h 1774825"/>
                <a:gd name="T4" fmla="*/ 2438400 w 2438400"/>
                <a:gd name="T5" fmla="*/ 286384 h 1774825"/>
                <a:gd name="T6" fmla="*/ 2438400 w 2438400"/>
                <a:gd name="T7" fmla="*/ 1484673 h 1774825"/>
                <a:gd name="T8" fmla="*/ 2151972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sp>
        <p:nvSpPr>
          <p:cNvPr id="16396" name="椭圆 14">
            <a:extLst>
              <a:ext uri="{FF2B5EF4-FFF2-40B4-BE49-F238E27FC236}">
                <a16:creationId xmlns:a16="http://schemas.microsoft.com/office/drawing/2014/main" id="{03584249-6A67-49A2-93AD-DB143E914998}"/>
              </a:ext>
            </a:extLst>
          </p:cNvPr>
          <p:cNvSpPr>
            <a:spLocks noChangeArrowheads="1"/>
          </p:cNvSpPr>
          <p:nvPr/>
        </p:nvSpPr>
        <p:spPr bwMode="auto">
          <a:xfrm>
            <a:off x="1057275" y="1954213"/>
            <a:ext cx="3635375" cy="3635375"/>
          </a:xfrm>
          <a:prstGeom prst="ellipse">
            <a:avLst/>
          </a:prstGeom>
          <a:solidFill>
            <a:srgbClr val="2F2637">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6397" name="椭圆 15">
            <a:extLst>
              <a:ext uri="{FF2B5EF4-FFF2-40B4-BE49-F238E27FC236}">
                <a16:creationId xmlns:a16="http://schemas.microsoft.com/office/drawing/2014/main" id="{0A724F63-BCDA-4054-8B74-4011F49A25B6}"/>
              </a:ext>
            </a:extLst>
          </p:cNvPr>
          <p:cNvSpPr>
            <a:spLocks noChangeArrowheads="1"/>
          </p:cNvSpPr>
          <p:nvPr/>
        </p:nvSpPr>
        <p:spPr bwMode="auto">
          <a:xfrm>
            <a:off x="1233488" y="2127250"/>
            <a:ext cx="3282950" cy="3282950"/>
          </a:xfrm>
          <a:prstGeom prst="ellipse">
            <a:avLst/>
          </a:prstGeom>
          <a:noFill/>
          <a:ln w="63500">
            <a:solidFill>
              <a:srgbClr val="D0EAEB"/>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6398" name="文本框 57">
            <a:extLst>
              <a:ext uri="{FF2B5EF4-FFF2-40B4-BE49-F238E27FC236}">
                <a16:creationId xmlns:a16="http://schemas.microsoft.com/office/drawing/2014/main" id="{628B58C0-A26F-4CC3-8337-61DE84497061}"/>
              </a:ext>
            </a:extLst>
          </p:cNvPr>
          <p:cNvSpPr>
            <a:spLocks noChangeArrowheads="1"/>
          </p:cNvSpPr>
          <p:nvPr/>
        </p:nvSpPr>
        <p:spPr bwMode="auto">
          <a:xfrm>
            <a:off x="1971675" y="2668588"/>
            <a:ext cx="18478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3800" b="1">
                <a:solidFill>
                  <a:srgbClr val="FDFDFD"/>
                </a:solidFill>
                <a:latin typeface="华文宋体" panose="02010600040101010101" pitchFamily="2" charset="-122"/>
                <a:ea typeface="华文宋体" panose="02010600040101010101" pitchFamily="2" charset="-122"/>
                <a:sym typeface="华文宋体" panose="02010600040101010101" pitchFamily="2" charset="-122"/>
              </a:rPr>
              <a:t>01</a:t>
            </a:r>
            <a:endParaRPr lang="zh-CN" altLang="en-US" sz="13800" b="1">
              <a:solidFill>
                <a:srgbClr val="FDFDFD"/>
              </a:solidFill>
              <a:latin typeface="华文宋体" panose="02010600040101010101" pitchFamily="2" charset="-122"/>
              <a:ea typeface="华文宋体" panose="02010600040101010101" pitchFamily="2" charset="-122"/>
              <a:sym typeface="华文宋体" panose="020106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17411" name="矩形 29">
            <a:extLst>
              <a:ext uri="{FF2B5EF4-FFF2-40B4-BE49-F238E27FC236}">
                <a16:creationId xmlns:a16="http://schemas.microsoft.com/office/drawing/2014/main" id="{F4C979F8-DB0B-4D96-8F50-F2F6A78E2A0B}"/>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7412" name="矩形 30">
            <a:extLst>
              <a:ext uri="{FF2B5EF4-FFF2-40B4-BE49-F238E27FC236}">
                <a16:creationId xmlns:a16="http://schemas.microsoft.com/office/drawing/2014/main" id="{E9AD0AE8-5C28-4826-B42C-DB8AFA5B671F}"/>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7413" name="直接连接符 8">
            <a:extLst>
              <a:ext uri="{FF2B5EF4-FFF2-40B4-BE49-F238E27FC236}">
                <a16:creationId xmlns:a16="http://schemas.microsoft.com/office/drawing/2014/main" id="{F03BD98B-BA1B-44F6-879C-06AB3539CF34}"/>
              </a:ext>
            </a:extLst>
          </p:cNvPr>
          <p:cNvSpPr>
            <a:spLocks noChangeShapeType="1"/>
          </p:cNvSpPr>
          <p:nvPr/>
        </p:nvSpPr>
        <p:spPr bwMode="auto">
          <a:xfrm flipV="1">
            <a:off x="7204075"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414" name="直接连接符 10">
            <a:extLst>
              <a:ext uri="{FF2B5EF4-FFF2-40B4-BE49-F238E27FC236}">
                <a16:creationId xmlns:a16="http://schemas.microsoft.com/office/drawing/2014/main" id="{D253F791-80EE-4D87-8C03-83CADBCD6CB6}"/>
              </a:ext>
            </a:extLst>
          </p:cNvPr>
          <p:cNvSpPr>
            <a:spLocks noChangeShapeType="1"/>
          </p:cNvSpPr>
          <p:nvPr/>
        </p:nvSpPr>
        <p:spPr bwMode="auto">
          <a:xfrm flipV="1">
            <a:off x="342900"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415" name="文本框 12">
            <a:extLst>
              <a:ext uri="{FF2B5EF4-FFF2-40B4-BE49-F238E27FC236}">
                <a16:creationId xmlns:a16="http://schemas.microsoft.com/office/drawing/2014/main" id="{454A1C57-1998-4A3B-B72A-61CFFAF01F1A}"/>
              </a:ext>
            </a:extLst>
          </p:cNvPr>
          <p:cNvSpPr>
            <a:spLocks noChangeArrowheads="1"/>
          </p:cNvSpPr>
          <p:nvPr/>
        </p:nvSpPr>
        <p:spPr bwMode="auto">
          <a:xfrm>
            <a:off x="4972050" y="352425"/>
            <a:ext cx="2339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新零售的概念</a:t>
            </a:r>
            <a:endParaRPr lang="en-US" altLang="zh-CN"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endParaRPr>
          </a:p>
        </p:txBody>
      </p:sp>
      <p:grpSp>
        <p:nvGrpSpPr>
          <p:cNvPr id="17416" name="组合 1">
            <a:extLst>
              <a:ext uri="{FF2B5EF4-FFF2-40B4-BE49-F238E27FC236}">
                <a16:creationId xmlns:a16="http://schemas.microsoft.com/office/drawing/2014/main" id="{F1456520-775E-43CA-9E8F-B99D2462ECC6}"/>
              </a:ext>
            </a:extLst>
          </p:cNvPr>
          <p:cNvGrpSpPr>
            <a:grpSpLocks/>
          </p:cNvGrpSpPr>
          <p:nvPr/>
        </p:nvGrpSpPr>
        <p:grpSpPr bwMode="auto">
          <a:xfrm>
            <a:off x="5367338" y="1000125"/>
            <a:ext cx="1468437" cy="307975"/>
            <a:chOff x="0" y="0"/>
            <a:chExt cx="1541192" cy="321992"/>
          </a:xfrm>
        </p:grpSpPr>
        <p:sp>
          <p:nvSpPr>
            <p:cNvPr id="17426" name="椭圆 13">
              <a:extLst>
                <a:ext uri="{FF2B5EF4-FFF2-40B4-BE49-F238E27FC236}">
                  <a16:creationId xmlns:a16="http://schemas.microsoft.com/office/drawing/2014/main" id="{AED9BBCF-CDBF-46AC-9CCC-E41E69261B91}"/>
                </a:ext>
              </a:extLst>
            </p:cNvPr>
            <p:cNvSpPr>
              <a:spLocks noChangeArrowheads="1"/>
            </p:cNvSpPr>
            <p:nvPr/>
          </p:nvSpPr>
          <p:spPr bwMode="auto">
            <a:xfrm>
              <a:off x="0" y="0"/>
              <a:ext cx="321992" cy="321992"/>
            </a:xfrm>
            <a:prstGeom prst="ellipse">
              <a:avLst/>
            </a:prstGeom>
            <a:solidFill>
              <a:srgbClr val="2F2637"/>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7427" name="椭圆 15">
              <a:extLst>
                <a:ext uri="{FF2B5EF4-FFF2-40B4-BE49-F238E27FC236}">
                  <a16:creationId xmlns:a16="http://schemas.microsoft.com/office/drawing/2014/main" id="{6D5BA5F5-ACE9-4CF2-9D01-B51B93B02098}"/>
                </a:ext>
              </a:extLst>
            </p:cNvPr>
            <p:cNvSpPr>
              <a:spLocks noChangeArrowheads="1"/>
            </p:cNvSpPr>
            <p:nvPr/>
          </p:nvSpPr>
          <p:spPr bwMode="auto">
            <a:xfrm>
              <a:off x="4064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7428" name="椭圆 16">
              <a:extLst>
                <a:ext uri="{FF2B5EF4-FFF2-40B4-BE49-F238E27FC236}">
                  <a16:creationId xmlns:a16="http://schemas.microsoft.com/office/drawing/2014/main" id="{508ABB43-A6CC-42CD-8476-2629BDCB9347}"/>
                </a:ext>
              </a:extLst>
            </p:cNvPr>
            <p:cNvSpPr>
              <a:spLocks noChangeArrowheads="1"/>
            </p:cNvSpPr>
            <p:nvPr/>
          </p:nvSpPr>
          <p:spPr bwMode="auto">
            <a:xfrm>
              <a:off x="8128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7429" name="椭圆 17">
              <a:extLst>
                <a:ext uri="{FF2B5EF4-FFF2-40B4-BE49-F238E27FC236}">
                  <a16:creationId xmlns:a16="http://schemas.microsoft.com/office/drawing/2014/main" id="{35AE0206-7A6F-424F-B2DF-1A623B92B027}"/>
                </a:ext>
              </a:extLst>
            </p:cNvPr>
            <p:cNvSpPr>
              <a:spLocks noChangeArrowheads="1"/>
            </p:cNvSpPr>
            <p:nvPr/>
          </p:nvSpPr>
          <p:spPr bwMode="auto">
            <a:xfrm>
              <a:off x="12192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grpSp>
        <p:nvGrpSpPr>
          <p:cNvPr id="17417" name="组合 21">
            <a:extLst>
              <a:ext uri="{FF2B5EF4-FFF2-40B4-BE49-F238E27FC236}">
                <a16:creationId xmlns:a16="http://schemas.microsoft.com/office/drawing/2014/main" id="{3F997D55-34D0-4446-8F2D-865A613B1ABE}"/>
              </a:ext>
            </a:extLst>
          </p:cNvPr>
          <p:cNvGrpSpPr>
            <a:grpSpLocks/>
          </p:cNvGrpSpPr>
          <p:nvPr/>
        </p:nvGrpSpPr>
        <p:grpSpPr bwMode="auto">
          <a:xfrm>
            <a:off x="1212850" y="1749796"/>
            <a:ext cx="582612" cy="555625"/>
            <a:chOff x="0" y="0"/>
            <a:chExt cx="2438400" cy="2332038"/>
          </a:xfrm>
        </p:grpSpPr>
        <p:sp>
          <p:nvSpPr>
            <p:cNvPr id="17424" name="Freeform 25">
              <a:extLst>
                <a:ext uri="{FF2B5EF4-FFF2-40B4-BE49-F238E27FC236}">
                  <a16:creationId xmlns:a16="http://schemas.microsoft.com/office/drawing/2014/main" id="{E27AAFE1-3C40-433A-8DE7-E4CDC82A65F8}"/>
                </a:ext>
              </a:extLst>
            </p:cNvPr>
            <p:cNvSpPr>
              <a:spLocks noChangeArrowheads="1"/>
            </p:cNvSpPr>
            <p:nvPr/>
          </p:nvSpPr>
          <p:spPr bwMode="auto">
            <a:xfrm>
              <a:off x="893763" y="1676400"/>
              <a:ext cx="655638" cy="655638"/>
            </a:xfrm>
            <a:custGeom>
              <a:avLst/>
              <a:gdLst>
                <a:gd name="T0" fmla="*/ 2147483646 w 413"/>
                <a:gd name="T1" fmla="*/ 2147483646 h 413"/>
                <a:gd name="T2" fmla="*/ 0 w 413"/>
                <a:gd name="T3" fmla="*/ 0 h 413"/>
                <a:gd name="T4" fmla="*/ 2147483646 w 413"/>
                <a:gd name="T5" fmla="*/ 0 h 413"/>
                <a:gd name="T6" fmla="*/ 2147483646 w 413"/>
                <a:gd name="T7" fmla="*/ 2147483646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7425" name="任意多边形 23">
              <a:extLst>
                <a:ext uri="{FF2B5EF4-FFF2-40B4-BE49-F238E27FC236}">
                  <a16:creationId xmlns:a16="http://schemas.microsoft.com/office/drawing/2014/main" id="{E66F1B4A-C26A-4349-99FA-F9597856AE42}"/>
                </a:ext>
              </a:extLst>
            </p:cNvPr>
            <p:cNvSpPr>
              <a:spLocks noChangeArrowheads="1"/>
            </p:cNvSpPr>
            <p:nvPr/>
          </p:nvSpPr>
          <p:spPr bwMode="auto">
            <a:xfrm>
              <a:off x="0" y="0"/>
              <a:ext cx="2438400" cy="1774825"/>
            </a:xfrm>
            <a:custGeom>
              <a:avLst/>
              <a:gdLst>
                <a:gd name="T0" fmla="*/ 290196 w 2438400"/>
                <a:gd name="T1" fmla="*/ 0 h 1774825"/>
                <a:gd name="T2" fmla="*/ 2151972 w 2438400"/>
                <a:gd name="T3" fmla="*/ 0 h 1774825"/>
                <a:gd name="T4" fmla="*/ 2438400 w 2438400"/>
                <a:gd name="T5" fmla="*/ 286384 h 1774825"/>
                <a:gd name="T6" fmla="*/ 2438400 w 2438400"/>
                <a:gd name="T7" fmla="*/ 1484673 h 1774825"/>
                <a:gd name="T8" fmla="*/ 2151972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sp>
        <p:nvSpPr>
          <p:cNvPr id="17418" name="直接连接符 24">
            <a:extLst>
              <a:ext uri="{FF2B5EF4-FFF2-40B4-BE49-F238E27FC236}">
                <a16:creationId xmlns:a16="http://schemas.microsoft.com/office/drawing/2014/main" id="{99F332F1-20F0-4D0D-99C6-C26052BA8BC3}"/>
              </a:ext>
            </a:extLst>
          </p:cNvPr>
          <p:cNvSpPr>
            <a:spLocks noChangeShapeType="1"/>
          </p:cNvSpPr>
          <p:nvPr/>
        </p:nvSpPr>
        <p:spPr bwMode="auto">
          <a:xfrm>
            <a:off x="498475" y="2468934"/>
            <a:ext cx="2068512" cy="1587"/>
          </a:xfrm>
          <a:prstGeom prst="line">
            <a:avLst/>
          </a:prstGeom>
          <a:noFill/>
          <a:ln w="12700">
            <a:solidFill>
              <a:srgbClr val="2F2637">
                <a:alpha val="58823"/>
              </a:srgbClr>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419" name="文本框 25">
            <a:extLst>
              <a:ext uri="{FF2B5EF4-FFF2-40B4-BE49-F238E27FC236}">
                <a16:creationId xmlns:a16="http://schemas.microsoft.com/office/drawing/2014/main" id="{26D3A11C-8A69-4F19-8071-B027BCEB51A4}"/>
              </a:ext>
            </a:extLst>
          </p:cNvPr>
          <p:cNvSpPr>
            <a:spLocks noChangeArrowheads="1"/>
          </p:cNvSpPr>
          <p:nvPr/>
        </p:nvSpPr>
        <p:spPr bwMode="auto">
          <a:xfrm>
            <a:off x="1044255" y="2535924"/>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400" dirty="0">
                <a:latin typeface="黑体" panose="02010609060101010101" pitchFamily="49" charset="-122"/>
              </a:rPr>
              <a:t>概念</a:t>
            </a:r>
          </a:p>
        </p:txBody>
      </p:sp>
      <p:sp>
        <p:nvSpPr>
          <p:cNvPr id="2" name="文本框 1">
            <a:extLst>
              <a:ext uri="{FF2B5EF4-FFF2-40B4-BE49-F238E27FC236}">
                <a16:creationId xmlns:a16="http://schemas.microsoft.com/office/drawing/2014/main" id="{E908455E-8300-47B4-840E-CDA6A98856E9}"/>
              </a:ext>
            </a:extLst>
          </p:cNvPr>
          <p:cNvSpPr txBox="1"/>
          <p:nvPr/>
        </p:nvSpPr>
        <p:spPr>
          <a:xfrm>
            <a:off x="2926061" y="1586568"/>
            <a:ext cx="8556027" cy="1569660"/>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新零售，是企业以互联网为</a:t>
            </a:r>
            <a:r>
              <a:rPr lang="zh-CN" altLang="en-US" sz="2400" b="1" dirty="0">
                <a:latin typeface="微软雅黑" panose="020B0503020204020204" pitchFamily="34" charset="-122"/>
                <a:ea typeface="微软雅黑" panose="020B0503020204020204" pitchFamily="34" charset="-122"/>
              </a:rPr>
              <a:t>依托</a:t>
            </a:r>
            <a:r>
              <a:rPr lang="zh-CN" altLang="en-US" sz="2400" dirty="0">
                <a:latin typeface="微软雅黑" panose="020B0503020204020204" pitchFamily="34" charset="-122"/>
                <a:ea typeface="微软雅黑" panose="020B0503020204020204" pitchFamily="34" charset="-122"/>
              </a:rPr>
              <a:t>，通过运用大数据、人工智能等先进</a:t>
            </a:r>
            <a:r>
              <a:rPr lang="zh-CN" altLang="en-US" sz="2400" b="1" dirty="0">
                <a:latin typeface="微软雅黑" panose="020B0503020204020204" pitchFamily="34" charset="-122"/>
                <a:ea typeface="微软雅黑" panose="020B0503020204020204" pitchFamily="34" charset="-122"/>
              </a:rPr>
              <a:t>技术手段</a:t>
            </a:r>
            <a:r>
              <a:rPr lang="zh-CN" altLang="en-US" sz="2400" dirty="0">
                <a:latin typeface="微软雅黑" panose="020B0503020204020204" pitchFamily="34" charset="-122"/>
                <a:ea typeface="微软雅黑" panose="020B0503020204020204" pitchFamily="34" charset="-122"/>
              </a:rPr>
              <a:t>，对商品的生产、流通与销售过程进行升级改造，进而</a:t>
            </a:r>
            <a:r>
              <a:rPr lang="zh-CN" altLang="en-US" sz="2400" b="1" dirty="0">
                <a:latin typeface="微软雅黑" panose="020B0503020204020204" pitchFamily="34" charset="-122"/>
                <a:ea typeface="微软雅黑" panose="020B0503020204020204" pitchFamily="34" charset="-122"/>
              </a:rPr>
              <a:t>重塑业态结构与生态圈</a:t>
            </a:r>
            <a:r>
              <a:rPr lang="zh-CN" altLang="en-US" sz="2400" dirty="0">
                <a:latin typeface="微软雅黑" panose="020B0503020204020204" pitchFamily="34" charset="-122"/>
                <a:ea typeface="微软雅黑" panose="020B0503020204020204" pitchFamily="34" charset="-122"/>
              </a:rPr>
              <a:t>，并对线上服务、线下体验以及现代物流进行深度</a:t>
            </a:r>
            <a:r>
              <a:rPr lang="zh-CN" altLang="en-US" sz="2400" b="1" dirty="0">
                <a:latin typeface="微软雅黑" panose="020B0503020204020204" pitchFamily="34" charset="-122"/>
                <a:ea typeface="微软雅黑" panose="020B0503020204020204" pitchFamily="34" charset="-122"/>
              </a:rPr>
              <a:t>融合</a:t>
            </a:r>
            <a:r>
              <a:rPr lang="zh-CN" altLang="en-US" sz="2400" dirty="0">
                <a:latin typeface="微软雅黑" panose="020B0503020204020204" pitchFamily="34" charset="-122"/>
                <a:ea typeface="微软雅黑" panose="020B0503020204020204" pitchFamily="34" charset="-122"/>
              </a:rPr>
              <a:t>的</a:t>
            </a:r>
            <a:r>
              <a:rPr lang="zh-CN" altLang="en-US" sz="2400" b="1" dirty="0">
                <a:latin typeface="微软雅黑" panose="020B0503020204020204" pitchFamily="34" charset="-122"/>
                <a:ea typeface="微软雅黑" panose="020B0503020204020204" pitchFamily="34" charset="-122"/>
              </a:rPr>
              <a:t>零售新模式</a:t>
            </a:r>
            <a:r>
              <a:rPr lang="zh-CN" altLang="en-US" sz="2400" dirty="0">
                <a:latin typeface="微软雅黑" panose="020B0503020204020204" pitchFamily="34" charset="-122"/>
                <a:ea typeface="微软雅黑" panose="020B0503020204020204" pitchFamily="34" charset="-122"/>
              </a:rPr>
              <a:t>。</a:t>
            </a:r>
          </a:p>
        </p:txBody>
      </p:sp>
      <p:sp>
        <p:nvSpPr>
          <p:cNvPr id="3" name="文本框 2">
            <a:extLst>
              <a:ext uri="{FF2B5EF4-FFF2-40B4-BE49-F238E27FC236}">
                <a16:creationId xmlns:a16="http://schemas.microsoft.com/office/drawing/2014/main" id="{A4CA0220-211F-44A0-8772-B79EE807F3F1}"/>
              </a:ext>
            </a:extLst>
          </p:cNvPr>
          <p:cNvSpPr txBox="1"/>
          <p:nvPr/>
        </p:nvSpPr>
        <p:spPr>
          <a:xfrm>
            <a:off x="1212850" y="4063914"/>
            <a:ext cx="6666685" cy="769441"/>
          </a:xfrm>
          <a:prstGeom prst="rect">
            <a:avLst/>
          </a:prstGeom>
          <a:noFill/>
          <a:ln>
            <a:noFill/>
          </a:ln>
        </p:spPr>
        <p:txBody>
          <a:bodyPr wrap="square" rtlCol="0">
            <a:spAutoFit/>
          </a:bodyPr>
          <a:lstStyle/>
          <a:p>
            <a:pPr marL="342900" indent="-342900">
              <a:buFont typeface="Wingdings" panose="05000000000000000000" pitchFamily="2" charset="2"/>
              <a:buChar char="Ø"/>
            </a:pPr>
            <a:r>
              <a:rPr lang="zh-CN" altLang="en-US" sz="2200" dirty="0">
                <a:latin typeface="微软雅黑" panose="020B0503020204020204" pitchFamily="34" charset="-122"/>
                <a:ea typeface="微软雅黑" panose="020B0503020204020204" pitchFamily="34" charset="-122"/>
              </a:rPr>
              <a:t>阿里提供了一个标准答案：新零售就是基于数据驱动的对于商业三个要素人、货、场的重构。</a:t>
            </a:r>
          </a:p>
        </p:txBody>
      </p:sp>
      <p:sp>
        <p:nvSpPr>
          <p:cNvPr id="4" name="文本框 3">
            <a:extLst>
              <a:ext uri="{FF2B5EF4-FFF2-40B4-BE49-F238E27FC236}">
                <a16:creationId xmlns:a16="http://schemas.microsoft.com/office/drawing/2014/main" id="{1F2A1C82-9238-40FF-A6E8-C8E7E44B392F}"/>
              </a:ext>
            </a:extLst>
          </p:cNvPr>
          <p:cNvSpPr txBox="1"/>
          <p:nvPr/>
        </p:nvSpPr>
        <p:spPr>
          <a:xfrm>
            <a:off x="1212850" y="5146830"/>
            <a:ext cx="6666685" cy="1101436"/>
          </a:xfrm>
          <a:prstGeom prst="rect">
            <a:avLst/>
          </a:prstGeom>
          <a:noFill/>
          <a:ln>
            <a:noFill/>
          </a:ln>
        </p:spPr>
        <p:txBody>
          <a:bodyPr wrap="square" rtlCol="0">
            <a:spAutoFit/>
          </a:bodyPr>
          <a:lstStyle/>
          <a:p>
            <a:pPr marL="342900" indent="-342900">
              <a:buFont typeface="Wingdings" panose="05000000000000000000" pitchFamily="2" charset="2"/>
              <a:buChar char="Ø"/>
            </a:pPr>
            <a:r>
              <a:rPr lang="zh-CN" altLang="en-US" sz="2200" dirty="0">
                <a:latin typeface="微软雅黑" panose="020B0503020204020204" pitchFamily="34" charset="-122"/>
                <a:ea typeface="微软雅黑" panose="020B0503020204020204" pitchFamily="34" charset="-122"/>
              </a:rPr>
              <a:t>新零售就是以消费者体验为中心的数据驱动的泛零售形态，核心价值是最大程度提升全社会流通零售业的运转效率。</a:t>
            </a:r>
          </a:p>
        </p:txBody>
      </p:sp>
      <p:pic>
        <p:nvPicPr>
          <p:cNvPr id="9" name="图片 8" descr="图片包含 人员, 男士, 西装, 天空&#10;&#10;已生成极高可信度的说明">
            <a:extLst>
              <a:ext uri="{FF2B5EF4-FFF2-40B4-BE49-F238E27FC236}">
                <a16:creationId xmlns:a16="http://schemas.microsoft.com/office/drawing/2014/main" id="{DBBDD9DB-58C2-4F29-940E-959B3E583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61501" y="3459293"/>
            <a:ext cx="4869019" cy="3411482"/>
          </a:xfrm>
          <a:prstGeom prst="rect">
            <a:avLst/>
          </a:prstGeom>
        </p:spPr>
      </p:pic>
      <p:sp>
        <p:nvSpPr>
          <p:cNvPr id="27" name="矩形 26">
            <a:extLst>
              <a:ext uri="{FF2B5EF4-FFF2-40B4-BE49-F238E27FC236}">
                <a16:creationId xmlns:a16="http://schemas.microsoft.com/office/drawing/2014/main" id="{4D7E70D1-B168-475E-9A4F-B722A1CA9E13}"/>
              </a:ext>
            </a:extLst>
          </p:cNvPr>
          <p:cNvSpPr/>
          <p:nvPr/>
        </p:nvSpPr>
        <p:spPr bwMode="auto">
          <a:xfrm>
            <a:off x="2682875" y="1402744"/>
            <a:ext cx="8752867" cy="1937308"/>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55" name="矩形 54">
            <a:extLst>
              <a:ext uri="{FF2B5EF4-FFF2-40B4-BE49-F238E27FC236}">
                <a16:creationId xmlns:a16="http://schemas.microsoft.com/office/drawing/2014/main" id="{C25C03AF-5BBF-4F2C-A70A-18198D5482DD}"/>
              </a:ext>
            </a:extLst>
          </p:cNvPr>
          <p:cNvSpPr/>
          <p:nvPr/>
        </p:nvSpPr>
        <p:spPr bwMode="auto">
          <a:xfrm>
            <a:off x="8060898" y="2715674"/>
            <a:ext cx="4051672" cy="1652975"/>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3" name="文本框 2">
            <a:extLst>
              <a:ext uri="{FF2B5EF4-FFF2-40B4-BE49-F238E27FC236}">
                <a16:creationId xmlns:a16="http://schemas.microsoft.com/office/drawing/2014/main" id="{84F0B7F2-F493-4900-AAB1-6BD4D9738CC4}"/>
              </a:ext>
            </a:extLst>
          </p:cNvPr>
          <p:cNvSpPr txBox="1"/>
          <p:nvPr/>
        </p:nvSpPr>
        <p:spPr>
          <a:xfrm>
            <a:off x="8096096" y="2839249"/>
            <a:ext cx="4214404" cy="1323439"/>
          </a:xfrm>
          <a:prstGeom prst="rect">
            <a:avLst/>
          </a:prstGeom>
          <a:noFill/>
        </p:spPr>
        <p:txBody>
          <a:bodyPr wrap="square" rtlCol="0">
            <a:spAutoFit/>
          </a:bodyPr>
          <a:lstStyle/>
          <a:p>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商品信息、会员信息，门店的任务进度、营销模板等等商家所需要的信息都会以数据的形式呈现，以便其进行分析和调整策略</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000" dirty="0"/>
          </a:p>
        </p:txBody>
      </p:sp>
      <p:sp>
        <p:nvSpPr>
          <p:cNvPr id="56" name="矩形 55">
            <a:extLst>
              <a:ext uri="{FF2B5EF4-FFF2-40B4-BE49-F238E27FC236}">
                <a16:creationId xmlns:a16="http://schemas.microsoft.com/office/drawing/2014/main" id="{66EBAD39-5A29-480E-9D86-0109C11199C6}"/>
              </a:ext>
            </a:extLst>
          </p:cNvPr>
          <p:cNvSpPr/>
          <p:nvPr/>
        </p:nvSpPr>
        <p:spPr bwMode="auto">
          <a:xfrm>
            <a:off x="6647897" y="5649936"/>
            <a:ext cx="4967351" cy="1155446"/>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11" name="矩形 10">
            <a:extLst>
              <a:ext uri="{FF2B5EF4-FFF2-40B4-BE49-F238E27FC236}">
                <a16:creationId xmlns:a16="http://schemas.microsoft.com/office/drawing/2014/main" id="{8C8BBE8C-1B05-4FD7-AD58-64006E77D32A}"/>
              </a:ext>
            </a:extLst>
          </p:cNvPr>
          <p:cNvSpPr/>
          <p:nvPr/>
        </p:nvSpPr>
        <p:spPr bwMode="auto">
          <a:xfrm>
            <a:off x="587829" y="1972292"/>
            <a:ext cx="3088123" cy="1634811"/>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5" name="矩形 4">
            <a:extLst>
              <a:ext uri="{FF2B5EF4-FFF2-40B4-BE49-F238E27FC236}">
                <a16:creationId xmlns:a16="http://schemas.microsoft.com/office/drawing/2014/main" id="{3D387535-5749-4A9D-95FB-3BE21B7FBF2B}"/>
              </a:ext>
            </a:extLst>
          </p:cNvPr>
          <p:cNvSpPr/>
          <p:nvPr/>
        </p:nvSpPr>
        <p:spPr>
          <a:xfrm>
            <a:off x="754239" y="2141094"/>
            <a:ext cx="2802924" cy="1323439"/>
          </a:xfrm>
          <a:prstGeom prst="rect">
            <a:avLst/>
          </a:prstGeom>
        </p:spPr>
        <p:txBody>
          <a:bodyPr wrap="square">
            <a:spAutoFit/>
          </a:bodyPr>
          <a:lstStyle/>
          <a:p>
            <a:pPr lvl="0" algn="just">
              <a:spcAft>
                <a:spcPts val="0"/>
              </a:spcAft>
            </a:pP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从“经营商品”到“经营顾客”转变，重塑</a:t>
            </a:r>
            <a:endPar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endParaRPr>
          </a:p>
          <a:p>
            <a:pPr lvl="0" algn="just">
              <a:spcAft>
                <a:spcPts val="0"/>
              </a:spcAft>
            </a:pP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场</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货</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人关系为人</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货</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场；</a:t>
            </a:r>
          </a:p>
        </p:txBody>
      </p:sp>
      <p:sp>
        <p:nvSpPr>
          <p:cNvPr id="57" name="矩形 56">
            <a:extLst>
              <a:ext uri="{FF2B5EF4-FFF2-40B4-BE49-F238E27FC236}">
                <a16:creationId xmlns:a16="http://schemas.microsoft.com/office/drawing/2014/main" id="{161FF64C-4A47-4B19-AD00-3024FCF87C9F}"/>
              </a:ext>
            </a:extLst>
          </p:cNvPr>
          <p:cNvSpPr/>
          <p:nvPr/>
        </p:nvSpPr>
        <p:spPr bwMode="auto">
          <a:xfrm>
            <a:off x="771502" y="5201958"/>
            <a:ext cx="3335161" cy="1374425"/>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18434" name="矩形 29">
            <a:extLst>
              <a:ext uri="{FF2B5EF4-FFF2-40B4-BE49-F238E27FC236}">
                <a16:creationId xmlns:a16="http://schemas.microsoft.com/office/drawing/2014/main" id="{5174398F-8479-4822-B694-85DED81713E0}"/>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8435" name="矩形 30">
            <a:extLst>
              <a:ext uri="{FF2B5EF4-FFF2-40B4-BE49-F238E27FC236}">
                <a16:creationId xmlns:a16="http://schemas.microsoft.com/office/drawing/2014/main" id="{13398B27-33E2-432B-9F6D-9BC8A0E9449C}"/>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8436" name="直接连接符 8">
            <a:extLst>
              <a:ext uri="{FF2B5EF4-FFF2-40B4-BE49-F238E27FC236}">
                <a16:creationId xmlns:a16="http://schemas.microsoft.com/office/drawing/2014/main" id="{2D1AB75D-53FB-4EEF-BD7B-CB9D4B906B52}"/>
              </a:ext>
            </a:extLst>
          </p:cNvPr>
          <p:cNvSpPr>
            <a:spLocks noChangeShapeType="1"/>
          </p:cNvSpPr>
          <p:nvPr/>
        </p:nvSpPr>
        <p:spPr bwMode="auto">
          <a:xfrm flipV="1">
            <a:off x="7690602" y="1432800"/>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437" name="直接连接符 10">
            <a:extLst>
              <a:ext uri="{FF2B5EF4-FFF2-40B4-BE49-F238E27FC236}">
                <a16:creationId xmlns:a16="http://schemas.microsoft.com/office/drawing/2014/main" id="{69A0F104-F77A-483F-8E4B-6618D4A89850}"/>
              </a:ext>
            </a:extLst>
          </p:cNvPr>
          <p:cNvSpPr>
            <a:spLocks noChangeShapeType="1"/>
          </p:cNvSpPr>
          <p:nvPr/>
        </p:nvSpPr>
        <p:spPr bwMode="auto">
          <a:xfrm flipV="1">
            <a:off x="829427" y="1432800"/>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7" name="组合 6">
            <a:extLst>
              <a:ext uri="{FF2B5EF4-FFF2-40B4-BE49-F238E27FC236}">
                <a16:creationId xmlns:a16="http://schemas.microsoft.com/office/drawing/2014/main" id="{854A12FA-6FDD-442F-BC19-E2B4B3BA3781}"/>
              </a:ext>
            </a:extLst>
          </p:cNvPr>
          <p:cNvGrpSpPr>
            <a:grpSpLocks/>
          </p:cNvGrpSpPr>
          <p:nvPr/>
        </p:nvGrpSpPr>
        <p:grpSpPr bwMode="auto">
          <a:xfrm>
            <a:off x="2283430" y="3678698"/>
            <a:ext cx="2420702" cy="1499051"/>
            <a:chOff x="-38656" y="3073400"/>
            <a:chExt cx="2420702" cy="1499051"/>
          </a:xfrm>
          <a:effectLst>
            <a:outerShdw blurRad="50800" dist="38100" dir="8100000" algn="tr" rotWithShape="0">
              <a:prstClr val="black">
                <a:alpha val="40000"/>
              </a:prstClr>
            </a:outerShdw>
          </a:effectLst>
        </p:grpSpPr>
        <p:sp>
          <p:nvSpPr>
            <p:cNvPr id="18475" name="椭圆 36">
              <a:extLst>
                <a:ext uri="{FF2B5EF4-FFF2-40B4-BE49-F238E27FC236}">
                  <a16:creationId xmlns:a16="http://schemas.microsoft.com/office/drawing/2014/main" id="{52A3871B-3CBD-4695-94ED-57CA50B3F0C9}"/>
                </a:ext>
              </a:extLst>
            </p:cNvPr>
            <p:cNvSpPr>
              <a:spLocks noChangeArrowheads="1"/>
            </p:cNvSpPr>
            <p:nvPr/>
          </p:nvSpPr>
          <p:spPr bwMode="auto">
            <a:xfrm>
              <a:off x="357188" y="3968750"/>
              <a:ext cx="111125" cy="111125"/>
            </a:xfrm>
            <a:prstGeom prst="ellipse">
              <a:avLst/>
            </a:prstGeom>
            <a:solidFill>
              <a:srgbClr val="2F26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8476" name="组合 2">
              <a:extLst>
                <a:ext uri="{FF2B5EF4-FFF2-40B4-BE49-F238E27FC236}">
                  <a16:creationId xmlns:a16="http://schemas.microsoft.com/office/drawing/2014/main" id="{4F7A1C90-1DF9-4129-BE0D-EA8AFBE67A52}"/>
                </a:ext>
              </a:extLst>
            </p:cNvPr>
            <p:cNvGrpSpPr>
              <a:grpSpLocks/>
            </p:cNvGrpSpPr>
            <p:nvPr/>
          </p:nvGrpSpPr>
          <p:grpSpPr bwMode="auto">
            <a:xfrm>
              <a:off x="-38656" y="3073400"/>
              <a:ext cx="2420702" cy="1499051"/>
              <a:chOff x="-38656" y="3073400"/>
              <a:chExt cx="2420702" cy="1499051"/>
            </a:xfrm>
          </p:grpSpPr>
          <p:grpSp>
            <p:nvGrpSpPr>
              <p:cNvPr id="18477" name="组合 19">
                <a:extLst>
                  <a:ext uri="{FF2B5EF4-FFF2-40B4-BE49-F238E27FC236}">
                    <a16:creationId xmlns:a16="http://schemas.microsoft.com/office/drawing/2014/main" id="{72656B75-FE2A-499D-B797-7DB0D15283D1}"/>
                  </a:ext>
                </a:extLst>
              </p:cNvPr>
              <p:cNvGrpSpPr>
                <a:grpSpLocks/>
              </p:cNvGrpSpPr>
              <p:nvPr/>
            </p:nvGrpSpPr>
            <p:grpSpPr bwMode="auto">
              <a:xfrm flipV="1">
                <a:off x="414338" y="3540125"/>
                <a:ext cx="1439862" cy="431800"/>
                <a:chOff x="0" y="0"/>
                <a:chExt cx="1440000" cy="432000"/>
              </a:xfrm>
            </p:grpSpPr>
            <p:sp>
              <p:nvSpPr>
                <p:cNvPr id="18481" name="直接连接符 20">
                  <a:extLst>
                    <a:ext uri="{FF2B5EF4-FFF2-40B4-BE49-F238E27FC236}">
                      <a16:creationId xmlns:a16="http://schemas.microsoft.com/office/drawing/2014/main" id="{513F7FBD-0045-44D7-A06C-05C497B20565}"/>
                    </a:ext>
                  </a:extLst>
                </p:cNvPr>
                <p:cNvSpPr>
                  <a:spLocks noChangeShapeType="1"/>
                </p:cNvSpPr>
                <p:nvPr/>
              </p:nvSpPr>
              <p:spPr bwMode="auto">
                <a:xfrm rot="5400000">
                  <a:off x="-215999" y="215998"/>
                  <a:ext cx="432000" cy="1"/>
                </a:xfrm>
                <a:prstGeom prst="line">
                  <a:avLst/>
                </a:prstGeom>
                <a:noFill/>
                <a:ln w="12700">
                  <a:solidFill>
                    <a:srgbClr val="2F2637"/>
                  </a:solidFill>
                  <a:prstDash val="sysDash"/>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482" name="直接连接符 21">
                  <a:extLst>
                    <a:ext uri="{FF2B5EF4-FFF2-40B4-BE49-F238E27FC236}">
                      <a16:creationId xmlns:a16="http://schemas.microsoft.com/office/drawing/2014/main" id="{69572836-1761-4820-BEFD-3F3955175C9D}"/>
                    </a:ext>
                  </a:extLst>
                </p:cNvPr>
                <p:cNvSpPr>
                  <a:spLocks noChangeShapeType="1"/>
                </p:cNvSpPr>
                <p:nvPr/>
              </p:nvSpPr>
              <p:spPr bwMode="auto">
                <a:xfrm rot="10800000">
                  <a:off x="0" y="426195"/>
                  <a:ext cx="1440000" cy="1"/>
                </a:xfrm>
                <a:prstGeom prst="line">
                  <a:avLst/>
                </a:prstGeom>
                <a:noFill/>
                <a:ln w="12700">
                  <a:solidFill>
                    <a:srgbClr val="2F2637"/>
                  </a:solidFill>
                  <a:prstDash val="sysDash"/>
                  <a:miter lim="800000"/>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8478" name="六边形 45">
                <a:extLst>
                  <a:ext uri="{FF2B5EF4-FFF2-40B4-BE49-F238E27FC236}">
                    <a16:creationId xmlns:a16="http://schemas.microsoft.com/office/drawing/2014/main" id="{08A26B3B-0134-4B6E-BD23-942AEB34588E}"/>
                  </a:ext>
                </a:extLst>
              </p:cNvPr>
              <p:cNvSpPr>
                <a:spLocks noChangeArrowheads="1"/>
              </p:cNvSpPr>
              <p:nvPr/>
            </p:nvSpPr>
            <p:spPr bwMode="auto">
              <a:xfrm rot="5400000">
                <a:off x="1373188" y="3140075"/>
                <a:ext cx="971550" cy="838200"/>
              </a:xfrm>
              <a:prstGeom prst="hexagon">
                <a:avLst>
                  <a:gd name="adj" fmla="val 29648"/>
                  <a:gd name="vf" fmla="val 115470"/>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8479" name="文本框 68">
                <a:extLst>
                  <a:ext uri="{FF2B5EF4-FFF2-40B4-BE49-F238E27FC236}">
                    <a16:creationId xmlns:a16="http://schemas.microsoft.com/office/drawing/2014/main" id="{ADF62590-7922-4AE5-862E-8E59A7383FC5}"/>
                  </a:ext>
                </a:extLst>
              </p:cNvPr>
              <p:cNvSpPr>
                <a:spLocks noChangeArrowheads="1"/>
              </p:cNvSpPr>
              <p:nvPr/>
            </p:nvSpPr>
            <p:spPr bwMode="auto">
              <a:xfrm>
                <a:off x="-38656" y="4018453"/>
                <a:ext cx="10129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000" b="1" dirty="0">
                    <a:latin typeface="Arial" panose="020B0604020202020204" pitchFamily="34" charset="0"/>
                    <a:sym typeface="华文宋体" panose="02010600040101010101" pitchFamily="2" charset="-122"/>
                  </a:rPr>
                  <a:t>O2O</a:t>
                </a:r>
              </a:p>
            </p:txBody>
          </p:sp>
          <p:sp>
            <p:nvSpPr>
              <p:cNvPr id="18480" name="TextBox 72">
                <a:extLst>
                  <a:ext uri="{FF2B5EF4-FFF2-40B4-BE49-F238E27FC236}">
                    <a16:creationId xmlns:a16="http://schemas.microsoft.com/office/drawing/2014/main" id="{0720DA3F-A9A1-4D1D-9120-0EC7DE71A441}"/>
                  </a:ext>
                </a:extLst>
              </p:cNvPr>
              <p:cNvSpPr txBox="1">
                <a:spLocks noChangeArrowheads="1"/>
              </p:cNvSpPr>
              <p:nvPr/>
            </p:nvSpPr>
            <p:spPr bwMode="auto">
              <a:xfrm>
                <a:off x="1467646" y="3112617"/>
                <a:ext cx="91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None/>
                </a:pPr>
                <a:r>
                  <a:rPr lang="zh-CN" altLang="en-US" sz="2400" b="1" dirty="0">
                    <a:solidFill>
                      <a:schemeClr val="bg1"/>
                    </a:solidFill>
                    <a:latin typeface="黑体" panose="02010609060101010101" pitchFamily="49" charset="-122"/>
                  </a:rPr>
                  <a:t>线上线下</a:t>
                </a:r>
              </a:p>
            </p:txBody>
          </p:sp>
        </p:grpSp>
      </p:grpSp>
      <p:grpSp>
        <p:nvGrpSpPr>
          <p:cNvPr id="8" name="组合 7">
            <a:extLst>
              <a:ext uri="{FF2B5EF4-FFF2-40B4-BE49-F238E27FC236}">
                <a16:creationId xmlns:a16="http://schemas.microsoft.com/office/drawing/2014/main" id="{75A7BF59-9B60-4087-B027-83BA64F21137}"/>
              </a:ext>
            </a:extLst>
          </p:cNvPr>
          <p:cNvGrpSpPr>
            <a:grpSpLocks/>
          </p:cNvGrpSpPr>
          <p:nvPr/>
        </p:nvGrpSpPr>
        <p:grpSpPr bwMode="auto">
          <a:xfrm>
            <a:off x="4634181" y="4150186"/>
            <a:ext cx="3537105" cy="1562399"/>
            <a:chOff x="2312095" y="3544888"/>
            <a:chExt cx="3537105" cy="1562399"/>
          </a:xfrm>
          <a:effectLst>
            <a:outerShdw blurRad="50800" dist="38100" dir="18900000" algn="bl" rotWithShape="0">
              <a:prstClr val="black">
                <a:alpha val="40000"/>
              </a:prstClr>
            </a:outerShdw>
          </a:effectLst>
        </p:grpSpPr>
        <p:sp>
          <p:nvSpPr>
            <p:cNvPr id="18467" name="椭圆 37">
              <a:extLst>
                <a:ext uri="{FF2B5EF4-FFF2-40B4-BE49-F238E27FC236}">
                  <a16:creationId xmlns:a16="http://schemas.microsoft.com/office/drawing/2014/main" id="{8DC7EF9E-EEFB-40B8-9586-AFD28B734636}"/>
                </a:ext>
              </a:extLst>
            </p:cNvPr>
            <p:cNvSpPr>
              <a:spLocks noChangeArrowheads="1"/>
            </p:cNvSpPr>
            <p:nvPr/>
          </p:nvSpPr>
          <p:spPr bwMode="auto">
            <a:xfrm>
              <a:off x="4496712" y="4851400"/>
              <a:ext cx="111125" cy="111125"/>
            </a:xfrm>
            <a:prstGeom prst="ellipse">
              <a:avLst/>
            </a:prstGeom>
            <a:solidFill>
              <a:srgbClr val="2F26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8468" name="组合 1">
              <a:extLst>
                <a:ext uri="{FF2B5EF4-FFF2-40B4-BE49-F238E27FC236}">
                  <a16:creationId xmlns:a16="http://schemas.microsoft.com/office/drawing/2014/main" id="{74AF1AEB-F7B9-41EF-9A60-8FC7D3DDB39C}"/>
                </a:ext>
              </a:extLst>
            </p:cNvPr>
            <p:cNvGrpSpPr>
              <a:grpSpLocks/>
            </p:cNvGrpSpPr>
            <p:nvPr/>
          </p:nvGrpSpPr>
          <p:grpSpPr bwMode="auto">
            <a:xfrm>
              <a:off x="2312095" y="3544888"/>
              <a:ext cx="3537105" cy="1562399"/>
              <a:chOff x="2312095" y="3544888"/>
              <a:chExt cx="3537105" cy="1562399"/>
            </a:xfrm>
          </p:grpSpPr>
          <p:grpSp>
            <p:nvGrpSpPr>
              <p:cNvPr id="18469" name="组合 22">
                <a:extLst>
                  <a:ext uri="{FF2B5EF4-FFF2-40B4-BE49-F238E27FC236}">
                    <a16:creationId xmlns:a16="http://schemas.microsoft.com/office/drawing/2014/main" id="{A1160DA2-AA5B-4FC2-A41A-3764932A5F64}"/>
                  </a:ext>
                </a:extLst>
              </p:cNvPr>
              <p:cNvGrpSpPr>
                <a:grpSpLocks/>
              </p:cNvGrpSpPr>
              <p:nvPr/>
            </p:nvGrpSpPr>
            <p:grpSpPr bwMode="auto">
              <a:xfrm flipV="1">
                <a:off x="3405287" y="4399369"/>
                <a:ext cx="1146175" cy="431800"/>
                <a:chOff x="1948712" y="31359"/>
                <a:chExt cx="1440000" cy="432000"/>
              </a:xfrm>
            </p:grpSpPr>
            <p:sp>
              <p:nvSpPr>
                <p:cNvPr id="18473" name="直接连接符 23">
                  <a:extLst>
                    <a:ext uri="{FF2B5EF4-FFF2-40B4-BE49-F238E27FC236}">
                      <a16:creationId xmlns:a16="http://schemas.microsoft.com/office/drawing/2014/main" id="{CE1F788E-5844-487A-BC8C-9B787F28F4AE}"/>
                    </a:ext>
                  </a:extLst>
                </p:cNvPr>
                <p:cNvSpPr>
                  <a:spLocks noChangeShapeType="1"/>
                </p:cNvSpPr>
                <p:nvPr/>
              </p:nvSpPr>
              <p:spPr bwMode="auto">
                <a:xfrm rot="5400000">
                  <a:off x="3172712" y="247358"/>
                  <a:ext cx="432000" cy="1"/>
                </a:xfrm>
                <a:prstGeom prst="line">
                  <a:avLst/>
                </a:prstGeom>
                <a:noFill/>
                <a:ln w="12700">
                  <a:solidFill>
                    <a:srgbClr val="2F2637"/>
                  </a:solidFill>
                  <a:prstDash val="sysDash"/>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474" name="直接连接符 24">
                  <a:extLst>
                    <a:ext uri="{FF2B5EF4-FFF2-40B4-BE49-F238E27FC236}">
                      <a16:creationId xmlns:a16="http://schemas.microsoft.com/office/drawing/2014/main" id="{C4230B38-935D-4041-BB54-C00E325E765B}"/>
                    </a:ext>
                  </a:extLst>
                </p:cNvPr>
                <p:cNvSpPr>
                  <a:spLocks noChangeShapeType="1"/>
                </p:cNvSpPr>
                <p:nvPr/>
              </p:nvSpPr>
              <p:spPr bwMode="auto">
                <a:xfrm rot="10800000">
                  <a:off x="1948712" y="431998"/>
                  <a:ext cx="1440000" cy="1"/>
                </a:xfrm>
                <a:prstGeom prst="line">
                  <a:avLst/>
                </a:prstGeom>
                <a:noFill/>
                <a:ln w="12700">
                  <a:solidFill>
                    <a:srgbClr val="2F2637"/>
                  </a:solidFill>
                  <a:prstDash val="sysDash"/>
                  <a:miter lim="800000"/>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8470" name="六边形 44">
                <a:extLst>
                  <a:ext uri="{FF2B5EF4-FFF2-40B4-BE49-F238E27FC236}">
                    <a16:creationId xmlns:a16="http://schemas.microsoft.com/office/drawing/2014/main" id="{2751B2F0-3DA0-4044-84F3-FCF837AF32FC}"/>
                  </a:ext>
                </a:extLst>
              </p:cNvPr>
              <p:cNvSpPr>
                <a:spLocks noChangeArrowheads="1"/>
              </p:cNvSpPr>
              <p:nvPr/>
            </p:nvSpPr>
            <p:spPr bwMode="auto">
              <a:xfrm rot="5400000">
                <a:off x="2247107" y="3629819"/>
                <a:ext cx="1219200" cy="1049337"/>
              </a:xfrm>
              <a:prstGeom prst="hexagon">
                <a:avLst>
                  <a:gd name="adj" fmla="val 29714"/>
                  <a:gd name="vf" fmla="val 115470"/>
                </a:avLst>
              </a:prstGeom>
              <a:solidFill>
                <a:srgbClr val="D0EAEB"/>
              </a:solidFill>
              <a:ln w="12700">
                <a:solidFill>
                  <a:srgbClr val="262626">
                    <a:alpha val="5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8471" name="文本框 69">
                <a:extLst>
                  <a:ext uri="{FF2B5EF4-FFF2-40B4-BE49-F238E27FC236}">
                    <a16:creationId xmlns:a16="http://schemas.microsoft.com/office/drawing/2014/main" id="{38BB7CBB-4E37-4D9C-B98C-A97418E1E7D6}"/>
                  </a:ext>
                </a:extLst>
              </p:cNvPr>
              <p:cNvSpPr>
                <a:spLocks noChangeArrowheads="1"/>
              </p:cNvSpPr>
              <p:nvPr/>
            </p:nvSpPr>
            <p:spPr bwMode="auto">
              <a:xfrm>
                <a:off x="4715556" y="4553289"/>
                <a:ext cx="113364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000" b="1" dirty="0">
                    <a:latin typeface="Arial" panose="020B0604020202020204" pitchFamily="34" charset="0"/>
                    <a:sym typeface="华文宋体" panose="02010600040101010101" pitchFamily="2" charset="-122"/>
                  </a:rPr>
                  <a:t>P&amp;S</a:t>
                </a:r>
              </a:p>
            </p:txBody>
          </p:sp>
          <p:sp>
            <p:nvSpPr>
              <p:cNvPr id="18472" name="TextBox 73">
                <a:extLst>
                  <a:ext uri="{FF2B5EF4-FFF2-40B4-BE49-F238E27FC236}">
                    <a16:creationId xmlns:a16="http://schemas.microsoft.com/office/drawing/2014/main" id="{BBBE0632-5A77-4912-986E-BED7835BB9B3}"/>
                  </a:ext>
                </a:extLst>
              </p:cNvPr>
              <p:cNvSpPr txBox="1">
                <a:spLocks noChangeArrowheads="1"/>
              </p:cNvSpPr>
              <p:nvPr/>
            </p:nvSpPr>
            <p:spPr bwMode="auto">
              <a:xfrm>
                <a:off x="2312095" y="3651418"/>
                <a:ext cx="108922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None/>
                </a:pPr>
                <a:r>
                  <a:rPr lang="zh-CN" altLang="en-US" sz="2100" b="1" dirty="0">
                    <a:latin typeface="黑体" panose="02010609060101010101" pitchFamily="49" charset="-122"/>
                  </a:rPr>
                  <a:t>产品和服务相结合</a:t>
                </a:r>
              </a:p>
            </p:txBody>
          </p:sp>
        </p:grpSp>
      </p:grpSp>
      <p:grpSp>
        <p:nvGrpSpPr>
          <p:cNvPr id="9" name="组合 8">
            <a:extLst>
              <a:ext uri="{FF2B5EF4-FFF2-40B4-BE49-F238E27FC236}">
                <a16:creationId xmlns:a16="http://schemas.microsoft.com/office/drawing/2014/main" id="{AA2EE971-8221-4198-9D78-C69146744D40}"/>
              </a:ext>
            </a:extLst>
          </p:cNvPr>
          <p:cNvGrpSpPr>
            <a:grpSpLocks/>
          </p:cNvGrpSpPr>
          <p:nvPr/>
        </p:nvGrpSpPr>
        <p:grpSpPr bwMode="auto">
          <a:xfrm>
            <a:off x="6935087" y="2205498"/>
            <a:ext cx="2794086" cy="1692275"/>
            <a:chOff x="4613001" y="1600200"/>
            <a:chExt cx="2794086" cy="1692275"/>
          </a:xfrm>
          <a:effectLst>
            <a:outerShdw blurRad="50800" dist="38100" dir="18900000" algn="bl" rotWithShape="0">
              <a:prstClr val="black">
                <a:alpha val="40000"/>
              </a:prstClr>
            </a:outerShdw>
          </a:effectLst>
        </p:grpSpPr>
        <p:sp>
          <p:nvSpPr>
            <p:cNvPr id="18459" name="椭圆 40">
              <a:extLst>
                <a:ext uri="{FF2B5EF4-FFF2-40B4-BE49-F238E27FC236}">
                  <a16:creationId xmlns:a16="http://schemas.microsoft.com/office/drawing/2014/main" id="{76E92C52-D217-4C70-A8EF-8A72A66D9E66}"/>
                </a:ext>
              </a:extLst>
            </p:cNvPr>
            <p:cNvSpPr>
              <a:spLocks noChangeArrowheads="1"/>
            </p:cNvSpPr>
            <p:nvPr/>
          </p:nvSpPr>
          <p:spPr bwMode="auto">
            <a:xfrm>
              <a:off x="6115050" y="1879600"/>
              <a:ext cx="111125" cy="111125"/>
            </a:xfrm>
            <a:prstGeom prst="ellipse">
              <a:avLst/>
            </a:prstGeom>
            <a:solidFill>
              <a:srgbClr val="2F26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8460" name="组合 4">
              <a:extLst>
                <a:ext uri="{FF2B5EF4-FFF2-40B4-BE49-F238E27FC236}">
                  <a16:creationId xmlns:a16="http://schemas.microsoft.com/office/drawing/2014/main" id="{2164291B-DDB4-42E1-BB46-0ED3CB68A3A1}"/>
                </a:ext>
              </a:extLst>
            </p:cNvPr>
            <p:cNvGrpSpPr>
              <a:grpSpLocks/>
            </p:cNvGrpSpPr>
            <p:nvPr/>
          </p:nvGrpSpPr>
          <p:grpSpPr bwMode="auto">
            <a:xfrm>
              <a:off x="4613001" y="1600200"/>
              <a:ext cx="2794086" cy="1692275"/>
              <a:chOff x="4613001" y="1600200"/>
              <a:chExt cx="2794086" cy="1692275"/>
            </a:xfrm>
          </p:grpSpPr>
          <p:grpSp>
            <p:nvGrpSpPr>
              <p:cNvPr id="18461" name="组合 28">
                <a:extLst>
                  <a:ext uri="{FF2B5EF4-FFF2-40B4-BE49-F238E27FC236}">
                    <a16:creationId xmlns:a16="http://schemas.microsoft.com/office/drawing/2014/main" id="{8C1DF086-1983-41D9-BAEA-49D79DFD85B0}"/>
                  </a:ext>
                </a:extLst>
              </p:cNvPr>
              <p:cNvGrpSpPr>
                <a:grpSpLocks/>
              </p:cNvGrpSpPr>
              <p:nvPr/>
            </p:nvGrpSpPr>
            <p:grpSpPr bwMode="auto">
              <a:xfrm flipV="1">
                <a:off x="5311775" y="1935163"/>
                <a:ext cx="803275" cy="431800"/>
                <a:chOff x="0" y="0"/>
                <a:chExt cx="1440000" cy="432000"/>
              </a:xfrm>
            </p:grpSpPr>
            <p:sp>
              <p:nvSpPr>
                <p:cNvPr id="18465" name="直接连接符 31">
                  <a:extLst>
                    <a:ext uri="{FF2B5EF4-FFF2-40B4-BE49-F238E27FC236}">
                      <a16:creationId xmlns:a16="http://schemas.microsoft.com/office/drawing/2014/main" id="{5476498B-7ED9-444D-9122-7E2C6957BA09}"/>
                    </a:ext>
                  </a:extLst>
                </p:cNvPr>
                <p:cNvSpPr>
                  <a:spLocks noChangeShapeType="1"/>
                </p:cNvSpPr>
                <p:nvPr/>
              </p:nvSpPr>
              <p:spPr bwMode="auto">
                <a:xfrm rot="5400000">
                  <a:off x="-215999" y="215998"/>
                  <a:ext cx="432000" cy="1"/>
                </a:xfrm>
                <a:prstGeom prst="line">
                  <a:avLst/>
                </a:prstGeom>
                <a:noFill/>
                <a:ln w="12700">
                  <a:solidFill>
                    <a:srgbClr val="2F2637"/>
                  </a:solidFill>
                  <a:prstDash val="sysDash"/>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466" name="直接连接符 32">
                  <a:extLst>
                    <a:ext uri="{FF2B5EF4-FFF2-40B4-BE49-F238E27FC236}">
                      <a16:creationId xmlns:a16="http://schemas.microsoft.com/office/drawing/2014/main" id="{15ACD648-9CAA-4F41-843B-F3361CBB9AAF}"/>
                    </a:ext>
                  </a:extLst>
                </p:cNvPr>
                <p:cNvSpPr>
                  <a:spLocks noChangeShapeType="1"/>
                </p:cNvSpPr>
                <p:nvPr/>
              </p:nvSpPr>
              <p:spPr bwMode="auto">
                <a:xfrm rot="10800000">
                  <a:off x="0" y="426195"/>
                  <a:ext cx="1440000" cy="1"/>
                </a:xfrm>
                <a:prstGeom prst="line">
                  <a:avLst/>
                </a:prstGeom>
                <a:noFill/>
                <a:ln w="12700">
                  <a:solidFill>
                    <a:srgbClr val="2F2637"/>
                  </a:solidFill>
                  <a:prstDash val="sysDash"/>
                  <a:miter lim="800000"/>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8462" name="六边形 43">
                <a:extLst>
                  <a:ext uri="{FF2B5EF4-FFF2-40B4-BE49-F238E27FC236}">
                    <a16:creationId xmlns:a16="http://schemas.microsoft.com/office/drawing/2014/main" id="{E4E4C05A-CB6F-4D28-8A66-97A9EAA9D72D}"/>
                  </a:ext>
                </a:extLst>
              </p:cNvPr>
              <p:cNvSpPr>
                <a:spLocks noChangeArrowheads="1"/>
              </p:cNvSpPr>
              <p:nvPr/>
            </p:nvSpPr>
            <p:spPr bwMode="auto">
              <a:xfrm rot="5400000">
                <a:off x="4571206" y="2261394"/>
                <a:ext cx="1108075" cy="954088"/>
              </a:xfrm>
              <a:prstGeom prst="hexagon">
                <a:avLst>
                  <a:gd name="adj" fmla="val 29696"/>
                  <a:gd name="vf" fmla="val 115470"/>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8463" name="文本框 71">
                <a:extLst>
                  <a:ext uri="{FF2B5EF4-FFF2-40B4-BE49-F238E27FC236}">
                    <a16:creationId xmlns:a16="http://schemas.microsoft.com/office/drawing/2014/main" id="{16F38214-9FFD-4D98-ABCC-7B6C39F0AC36}"/>
                  </a:ext>
                </a:extLst>
              </p:cNvPr>
              <p:cNvSpPr>
                <a:spLocks noChangeArrowheads="1"/>
              </p:cNvSpPr>
              <p:nvPr/>
            </p:nvSpPr>
            <p:spPr bwMode="auto">
              <a:xfrm>
                <a:off x="6211888" y="1600200"/>
                <a:ext cx="11951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000" b="1" dirty="0">
                    <a:latin typeface="Arial" panose="020B0604020202020204" pitchFamily="34" charset="0"/>
                    <a:sym typeface="华文宋体" panose="02010600040101010101" pitchFamily="2" charset="-122"/>
                  </a:rPr>
                  <a:t>DATA</a:t>
                </a:r>
              </a:p>
            </p:txBody>
          </p:sp>
          <p:sp>
            <p:nvSpPr>
              <p:cNvPr id="18464" name="TextBox 74">
                <a:extLst>
                  <a:ext uri="{FF2B5EF4-FFF2-40B4-BE49-F238E27FC236}">
                    <a16:creationId xmlns:a16="http://schemas.microsoft.com/office/drawing/2014/main" id="{3C40CBB3-B626-4786-9B7A-0C91F16B7FE5}"/>
                  </a:ext>
                </a:extLst>
              </p:cNvPr>
              <p:cNvSpPr txBox="1">
                <a:spLocks noChangeArrowheads="1"/>
              </p:cNvSpPr>
              <p:nvPr/>
            </p:nvSpPr>
            <p:spPr bwMode="auto">
              <a:xfrm>
                <a:off x="4613001" y="2353717"/>
                <a:ext cx="104829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None/>
                </a:pPr>
                <a:r>
                  <a:rPr lang="zh-CN" altLang="en-US" sz="2200" b="1" dirty="0">
                    <a:solidFill>
                      <a:schemeClr val="bg1"/>
                    </a:solidFill>
                    <a:latin typeface="黑体" panose="02010609060101010101" pitchFamily="49" charset="-122"/>
                  </a:rPr>
                  <a:t>数据化管理</a:t>
                </a:r>
              </a:p>
            </p:txBody>
          </p:sp>
        </p:grpSp>
      </p:grpSp>
      <p:grpSp>
        <p:nvGrpSpPr>
          <p:cNvPr id="10" name="组合 9">
            <a:extLst>
              <a:ext uri="{FF2B5EF4-FFF2-40B4-BE49-F238E27FC236}">
                <a16:creationId xmlns:a16="http://schemas.microsoft.com/office/drawing/2014/main" id="{CA2DF21E-AFF0-4081-A20A-1315B49D2F7B}"/>
              </a:ext>
            </a:extLst>
          </p:cNvPr>
          <p:cNvGrpSpPr>
            <a:grpSpLocks/>
          </p:cNvGrpSpPr>
          <p:nvPr/>
        </p:nvGrpSpPr>
        <p:grpSpPr bwMode="auto">
          <a:xfrm>
            <a:off x="3847674" y="2363226"/>
            <a:ext cx="3039327" cy="2158435"/>
            <a:chOff x="1525588" y="1757928"/>
            <a:chExt cx="3039327" cy="2158435"/>
          </a:xfrm>
          <a:effectLst>
            <a:outerShdw blurRad="50800" dist="38100" dir="8100000" algn="tr" rotWithShape="0">
              <a:prstClr val="black">
                <a:alpha val="40000"/>
              </a:prstClr>
            </a:outerShdw>
          </a:effectLst>
        </p:grpSpPr>
        <p:sp>
          <p:nvSpPr>
            <p:cNvPr id="18451" name="直接连接符 11">
              <a:extLst>
                <a:ext uri="{FF2B5EF4-FFF2-40B4-BE49-F238E27FC236}">
                  <a16:creationId xmlns:a16="http://schemas.microsoft.com/office/drawing/2014/main" id="{22176C42-D1C7-42CB-8952-AC8C7614B770}"/>
                </a:ext>
              </a:extLst>
            </p:cNvPr>
            <p:cNvSpPr>
              <a:spLocks noChangeShapeType="1"/>
            </p:cNvSpPr>
            <p:nvPr/>
          </p:nvSpPr>
          <p:spPr bwMode="auto">
            <a:xfrm rot="5400000">
              <a:off x="1365250" y="2522538"/>
              <a:ext cx="431800" cy="0"/>
            </a:xfrm>
            <a:prstGeom prst="line">
              <a:avLst/>
            </a:prstGeom>
            <a:noFill/>
            <a:ln w="12700">
              <a:solidFill>
                <a:srgbClr val="2F2637"/>
              </a:solidFill>
              <a:prstDash val="sysDash"/>
              <a:miter lim="800000"/>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18452" name="组合 5">
              <a:extLst>
                <a:ext uri="{FF2B5EF4-FFF2-40B4-BE49-F238E27FC236}">
                  <a16:creationId xmlns:a16="http://schemas.microsoft.com/office/drawing/2014/main" id="{F0BC2159-8406-4D21-98B1-C7855007D2E7}"/>
                </a:ext>
              </a:extLst>
            </p:cNvPr>
            <p:cNvGrpSpPr>
              <a:grpSpLocks/>
            </p:cNvGrpSpPr>
            <p:nvPr/>
          </p:nvGrpSpPr>
          <p:grpSpPr bwMode="auto">
            <a:xfrm>
              <a:off x="1525588" y="1757928"/>
              <a:ext cx="3039327" cy="2158435"/>
              <a:chOff x="1525588" y="1757928"/>
              <a:chExt cx="3039327" cy="2158435"/>
            </a:xfrm>
          </p:grpSpPr>
          <p:sp>
            <p:nvSpPr>
              <p:cNvPr id="18453" name="椭圆 18">
                <a:extLst>
                  <a:ext uri="{FF2B5EF4-FFF2-40B4-BE49-F238E27FC236}">
                    <a16:creationId xmlns:a16="http://schemas.microsoft.com/office/drawing/2014/main" id="{0E445844-4B41-4B42-9F1F-1D9AD2A28951}"/>
                  </a:ext>
                </a:extLst>
              </p:cNvPr>
              <p:cNvSpPr>
                <a:spLocks noChangeArrowheads="1"/>
              </p:cNvSpPr>
              <p:nvPr/>
            </p:nvSpPr>
            <p:spPr bwMode="auto">
              <a:xfrm>
                <a:off x="1525588" y="2212975"/>
                <a:ext cx="111125" cy="111125"/>
              </a:xfrm>
              <a:prstGeom prst="ellipse">
                <a:avLst/>
              </a:prstGeom>
              <a:solidFill>
                <a:srgbClr val="2F26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8454" name="组合 3">
                <a:extLst>
                  <a:ext uri="{FF2B5EF4-FFF2-40B4-BE49-F238E27FC236}">
                    <a16:creationId xmlns:a16="http://schemas.microsoft.com/office/drawing/2014/main" id="{0F434965-D63B-4238-8891-C8C1B0B8C072}"/>
                  </a:ext>
                </a:extLst>
              </p:cNvPr>
              <p:cNvGrpSpPr>
                <a:grpSpLocks/>
              </p:cNvGrpSpPr>
              <p:nvPr/>
            </p:nvGrpSpPr>
            <p:grpSpPr bwMode="auto">
              <a:xfrm>
                <a:off x="1581150" y="1757928"/>
                <a:ext cx="2983765" cy="2158435"/>
                <a:chOff x="1581150" y="1757928"/>
                <a:chExt cx="2983765" cy="2158435"/>
              </a:xfrm>
            </p:grpSpPr>
            <p:sp>
              <p:nvSpPr>
                <p:cNvPr id="18455" name="直接连接符 14">
                  <a:extLst>
                    <a:ext uri="{FF2B5EF4-FFF2-40B4-BE49-F238E27FC236}">
                      <a16:creationId xmlns:a16="http://schemas.microsoft.com/office/drawing/2014/main" id="{F1C6F593-ED94-4359-B67D-F21954D25DF3}"/>
                    </a:ext>
                  </a:extLst>
                </p:cNvPr>
                <p:cNvSpPr>
                  <a:spLocks noChangeShapeType="1"/>
                </p:cNvSpPr>
                <p:nvPr/>
              </p:nvSpPr>
              <p:spPr bwMode="auto">
                <a:xfrm rot="10800000">
                  <a:off x="1581150" y="2732088"/>
                  <a:ext cx="1439863" cy="1587"/>
                </a:xfrm>
                <a:prstGeom prst="line">
                  <a:avLst/>
                </a:prstGeom>
                <a:noFill/>
                <a:ln w="12700">
                  <a:solidFill>
                    <a:srgbClr val="2F2637"/>
                  </a:solidFill>
                  <a:prstDash val="sysDash"/>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456" name="六边形 42">
                  <a:extLst>
                    <a:ext uri="{FF2B5EF4-FFF2-40B4-BE49-F238E27FC236}">
                      <a16:creationId xmlns:a16="http://schemas.microsoft.com/office/drawing/2014/main" id="{85667C53-8E6D-4629-83A3-F1F64BDFC240}"/>
                    </a:ext>
                  </a:extLst>
                </p:cNvPr>
                <p:cNvSpPr>
                  <a:spLocks noChangeArrowheads="1"/>
                </p:cNvSpPr>
                <p:nvPr/>
              </p:nvSpPr>
              <p:spPr bwMode="auto">
                <a:xfrm rot="5400000">
                  <a:off x="2746375" y="2127250"/>
                  <a:ext cx="1922463" cy="1655763"/>
                </a:xfrm>
                <a:prstGeom prst="hexagon">
                  <a:avLst>
                    <a:gd name="adj" fmla="val 29693"/>
                    <a:gd name="vf" fmla="val 115470"/>
                  </a:avLst>
                </a:prstGeom>
                <a:solidFill>
                  <a:srgbClr val="D0EAEB"/>
                </a:solidFill>
                <a:ln w="12700">
                  <a:solidFill>
                    <a:srgbClr val="2F2637">
                      <a:alpha val="58823"/>
                    </a:srgbClr>
                  </a:solidFill>
                  <a:miter lim="800000"/>
                  <a:headEnd/>
                  <a:tailEnd/>
                </a:ln>
                <a:effectLst>
                  <a:outerShdw blurRad="50800" dist="38100" dir="8100000" algn="tr" rotWithShape="0">
                    <a:prstClr val="black">
                      <a:alpha val="40000"/>
                    </a:prstClr>
                  </a:outerShdw>
                </a:effec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8457" name="文本框 67">
                  <a:extLst>
                    <a:ext uri="{FF2B5EF4-FFF2-40B4-BE49-F238E27FC236}">
                      <a16:creationId xmlns:a16="http://schemas.microsoft.com/office/drawing/2014/main" id="{1A9F5303-9400-4451-861A-0AA949EAC11B}"/>
                    </a:ext>
                  </a:extLst>
                </p:cNvPr>
                <p:cNvSpPr>
                  <a:spLocks noChangeArrowheads="1"/>
                </p:cNvSpPr>
                <p:nvPr/>
              </p:nvSpPr>
              <p:spPr bwMode="auto">
                <a:xfrm>
                  <a:off x="1636167" y="1757928"/>
                  <a:ext cx="12522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000" b="1" dirty="0">
                      <a:latin typeface="Arial" panose="020B0604020202020204" pitchFamily="34" charset="0"/>
                      <a:sym typeface="华文宋体" panose="02010600040101010101" pitchFamily="2" charset="-122"/>
                    </a:rPr>
                    <a:t>TURN</a:t>
                  </a:r>
                </a:p>
              </p:txBody>
            </p:sp>
            <p:sp>
              <p:nvSpPr>
                <p:cNvPr id="18458" name="TextBox 75">
                  <a:extLst>
                    <a:ext uri="{FF2B5EF4-FFF2-40B4-BE49-F238E27FC236}">
                      <a16:creationId xmlns:a16="http://schemas.microsoft.com/office/drawing/2014/main" id="{F6DA3887-CDCC-4EFE-A209-1CF213A2D5A3}"/>
                    </a:ext>
                  </a:extLst>
                </p:cNvPr>
                <p:cNvSpPr txBox="1">
                  <a:spLocks noChangeArrowheads="1"/>
                </p:cNvSpPr>
                <p:nvPr/>
              </p:nvSpPr>
              <p:spPr bwMode="auto">
                <a:xfrm>
                  <a:off x="2909152" y="2401133"/>
                  <a:ext cx="165576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None/>
                  </a:pPr>
                  <a:r>
                    <a:rPr lang="zh-CN" altLang="en-US" sz="2200" b="1" dirty="0">
                      <a:latin typeface="黑体" panose="02010609060101010101" pitchFamily="49" charset="-122"/>
                    </a:rPr>
                    <a:t>从“经营商品”到“经营顾客”</a:t>
                  </a:r>
                </a:p>
              </p:txBody>
            </p:sp>
          </p:grpSp>
        </p:grpSp>
      </p:grpSp>
      <p:sp>
        <p:nvSpPr>
          <p:cNvPr id="18445" name="文本框 12">
            <a:extLst>
              <a:ext uri="{FF2B5EF4-FFF2-40B4-BE49-F238E27FC236}">
                <a16:creationId xmlns:a16="http://schemas.microsoft.com/office/drawing/2014/main" id="{FE0AFDFB-3335-4E54-B446-11D23C2BE348}"/>
              </a:ext>
            </a:extLst>
          </p:cNvPr>
          <p:cNvSpPr>
            <a:spLocks noChangeArrowheads="1"/>
          </p:cNvSpPr>
          <p:nvPr/>
        </p:nvSpPr>
        <p:spPr bwMode="auto">
          <a:xfrm>
            <a:off x="4891794" y="352205"/>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新零售的特征</a:t>
            </a:r>
            <a:endParaRPr lang="en-US" altLang="zh-CN"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endParaRPr>
          </a:p>
        </p:txBody>
      </p:sp>
      <p:grpSp>
        <p:nvGrpSpPr>
          <p:cNvPr id="18446" name="组合 1">
            <a:extLst>
              <a:ext uri="{FF2B5EF4-FFF2-40B4-BE49-F238E27FC236}">
                <a16:creationId xmlns:a16="http://schemas.microsoft.com/office/drawing/2014/main" id="{FAB1A686-D729-4B1B-81C1-A8C04858EA1D}"/>
              </a:ext>
            </a:extLst>
          </p:cNvPr>
          <p:cNvGrpSpPr>
            <a:grpSpLocks/>
          </p:cNvGrpSpPr>
          <p:nvPr/>
        </p:nvGrpSpPr>
        <p:grpSpPr bwMode="auto">
          <a:xfrm>
            <a:off x="5367338" y="1000125"/>
            <a:ext cx="1468437" cy="307975"/>
            <a:chOff x="0" y="0"/>
            <a:chExt cx="1541192" cy="321992"/>
          </a:xfrm>
        </p:grpSpPr>
        <p:sp>
          <p:nvSpPr>
            <p:cNvPr id="18447" name="椭圆 13">
              <a:extLst>
                <a:ext uri="{FF2B5EF4-FFF2-40B4-BE49-F238E27FC236}">
                  <a16:creationId xmlns:a16="http://schemas.microsoft.com/office/drawing/2014/main" id="{6641ED2B-1E4A-4F5C-83B4-65F5E69B7B76}"/>
                </a:ext>
              </a:extLst>
            </p:cNvPr>
            <p:cNvSpPr>
              <a:spLocks noChangeArrowheads="1"/>
            </p:cNvSpPr>
            <p:nvPr/>
          </p:nvSpPr>
          <p:spPr bwMode="auto">
            <a:xfrm>
              <a:off x="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8448" name="椭圆 15">
              <a:extLst>
                <a:ext uri="{FF2B5EF4-FFF2-40B4-BE49-F238E27FC236}">
                  <a16:creationId xmlns:a16="http://schemas.microsoft.com/office/drawing/2014/main" id="{B28210B2-71C5-4B34-9062-5AB2C5408706}"/>
                </a:ext>
              </a:extLst>
            </p:cNvPr>
            <p:cNvSpPr>
              <a:spLocks noChangeArrowheads="1"/>
            </p:cNvSpPr>
            <p:nvPr/>
          </p:nvSpPr>
          <p:spPr bwMode="auto">
            <a:xfrm>
              <a:off x="406400" y="0"/>
              <a:ext cx="321992" cy="321992"/>
            </a:xfrm>
            <a:prstGeom prst="ellipse">
              <a:avLst/>
            </a:prstGeom>
            <a:solidFill>
              <a:srgbClr val="2F2637"/>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dirty="0">
                <a:solidFill>
                  <a:srgbClr val="FFFFFF"/>
                </a:solidFill>
                <a:latin typeface="宋体" panose="02010600030101010101" pitchFamily="2" charset="-122"/>
                <a:sym typeface="宋体" panose="02010600030101010101" pitchFamily="2" charset="-122"/>
              </a:endParaRPr>
            </a:p>
          </p:txBody>
        </p:sp>
        <p:sp>
          <p:nvSpPr>
            <p:cNvPr id="18449" name="椭圆 16">
              <a:extLst>
                <a:ext uri="{FF2B5EF4-FFF2-40B4-BE49-F238E27FC236}">
                  <a16:creationId xmlns:a16="http://schemas.microsoft.com/office/drawing/2014/main" id="{4FF9131C-670A-4597-9E93-F5CF42F39067}"/>
                </a:ext>
              </a:extLst>
            </p:cNvPr>
            <p:cNvSpPr>
              <a:spLocks noChangeArrowheads="1"/>
            </p:cNvSpPr>
            <p:nvPr/>
          </p:nvSpPr>
          <p:spPr bwMode="auto">
            <a:xfrm>
              <a:off x="8128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8450" name="椭圆 17">
              <a:extLst>
                <a:ext uri="{FF2B5EF4-FFF2-40B4-BE49-F238E27FC236}">
                  <a16:creationId xmlns:a16="http://schemas.microsoft.com/office/drawing/2014/main" id="{482B5984-4FD9-4529-827B-A2C071362E52}"/>
                </a:ext>
              </a:extLst>
            </p:cNvPr>
            <p:cNvSpPr>
              <a:spLocks noChangeArrowheads="1"/>
            </p:cNvSpPr>
            <p:nvPr/>
          </p:nvSpPr>
          <p:spPr bwMode="auto">
            <a:xfrm>
              <a:off x="12192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4" name="矩形 3">
            <a:extLst>
              <a:ext uri="{FF2B5EF4-FFF2-40B4-BE49-F238E27FC236}">
                <a16:creationId xmlns:a16="http://schemas.microsoft.com/office/drawing/2014/main" id="{817CE3B8-0C13-489A-913D-16FAF0A14ED0}"/>
              </a:ext>
            </a:extLst>
          </p:cNvPr>
          <p:cNvSpPr/>
          <p:nvPr/>
        </p:nvSpPr>
        <p:spPr>
          <a:xfrm>
            <a:off x="981258" y="5227452"/>
            <a:ext cx="2780691" cy="1323439"/>
          </a:xfrm>
          <a:prstGeom prst="rect">
            <a:avLst/>
          </a:prstGeom>
        </p:spPr>
        <p:txBody>
          <a:bodyPr wrap="square">
            <a:spAutoFit/>
          </a:bodyPr>
          <a:lstStyle/>
          <a:p>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线上线下的渠道被完全打通，互联网和实体店各自的优势在结合的状态下还可充分发挥；</a:t>
            </a:r>
            <a:endParaRPr lang="zh-CN" altLang="en-US" sz="2000" dirty="0"/>
          </a:p>
        </p:txBody>
      </p:sp>
      <p:sp>
        <p:nvSpPr>
          <p:cNvPr id="6" name="矩形 5">
            <a:extLst>
              <a:ext uri="{FF2B5EF4-FFF2-40B4-BE49-F238E27FC236}">
                <a16:creationId xmlns:a16="http://schemas.microsoft.com/office/drawing/2014/main" id="{92DDC61E-A18E-46FA-8F53-1753EA0A7854}"/>
              </a:ext>
            </a:extLst>
          </p:cNvPr>
          <p:cNvSpPr/>
          <p:nvPr/>
        </p:nvSpPr>
        <p:spPr>
          <a:xfrm>
            <a:off x="6692839" y="5711088"/>
            <a:ext cx="4733742" cy="1015663"/>
          </a:xfrm>
          <a:prstGeom prst="rect">
            <a:avLst/>
          </a:prstGeom>
        </p:spPr>
        <p:txBody>
          <a:bodyPr wrap="square">
            <a:spAutoFit/>
          </a:bodyPr>
          <a:lstStyle/>
          <a:p>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新零售一大特征就是不再有纯粹的产品和纯粹的服务，二者一定是完美结合在一起，最终追求的是顾客的体验。</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14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8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3" grpId="0"/>
      <p:bldP spid="56" grpId="0" animBg="1"/>
      <p:bldP spid="11" grpId="0" animBg="1"/>
      <p:bldP spid="5" grpId="0"/>
      <p:bldP spid="57" grpId="0" animBg="1"/>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20482" name="矩形 29">
            <a:extLst>
              <a:ext uri="{FF2B5EF4-FFF2-40B4-BE49-F238E27FC236}">
                <a16:creationId xmlns:a16="http://schemas.microsoft.com/office/drawing/2014/main" id="{8E563949-CB31-4B3B-81E4-CC0E75220E19}"/>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0483" name="矩形 30">
            <a:extLst>
              <a:ext uri="{FF2B5EF4-FFF2-40B4-BE49-F238E27FC236}">
                <a16:creationId xmlns:a16="http://schemas.microsoft.com/office/drawing/2014/main" id="{D574B0AC-F345-47E5-8536-F143E2DCC08E}"/>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0484" name="直接连接符 8">
            <a:extLst>
              <a:ext uri="{FF2B5EF4-FFF2-40B4-BE49-F238E27FC236}">
                <a16:creationId xmlns:a16="http://schemas.microsoft.com/office/drawing/2014/main" id="{05BBF45A-1AAF-4C78-A6B6-18115FBFD3CD}"/>
              </a:ext>
            </a:extLst>
          </p:cNvPr>
          <p:cNvSpPr>
            <a:spLocks noChangeShapeType="1"/>
          </p:cNvSpPr>
          <p:nvPr/>
        </p:nvSpPr>
        <p:spPr bwMode="auto">
          <a:xfrm flipV="1">
            <a:off x="7204075"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485" name="直接连接符 10">
            <a:extLst>
              <a:ext uri="{FF2B5EF4-FFF2-40B4-BE49-F238E27FC236}">
                <a16:creationId xmlns:a16="http://schemas.microsoft.com/office/drawing/2014/main" id="{00B1B029-0500-424D-80FB-3032912466F6}"/>
              </a:ext>
            </a:extLst>
          </p:cNvPr>
          <p:cNvSpPr>
            <a:spLocks noChangeShapeType="1"/>
          </p:cNvSpPr>
          <p:nvPr/>
        </p:nvSpPr>
        <p:spPr bwMode="auto">
          <a:xfrm flipV="1">
            <a:off x="342900"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490" name="文本框 12">
            <a:extLst>
              <a:ext uri="{FF2B5EF4-FFF2-40B4-BE49-F238E27FC236}">
                <a16:creationId xmlns:a16="http://schemas.microsoft.com/office/drawing/2014/main" id="{DF6A16EE-9F3F-4C18-A408-C8016B4C670C}"/>
              </a:ext>
            </a:extLst>
          </p:cNvPr>
          <p:cNvSpPr>
            <a:spLocks noChangeArrowheads="1"/>
          </p:cNvSpPr>
          <p:nvPr/>
        </p:nvSpPr>
        <p:spPr bwMode="auto">
          <a:xfrm>
            <a:off x="4613144" y="350699"/>
            <a:ext cx="30572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新零售产生的原因</a:t>
            </a:r>
            <a:endParaRPr lang="en-US" altLang="zh-CN" b="1" u="sng"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endParaRPr>
          </a:p>
        </p:txBody>
      </p:sp>
      <p:grpSp>
        <p:nvGrpSpPr>
          <p:cNvPr id="20491" name="组合 1">
            <a:extLst>
              <a:ext uri="{FF2B5EF4-FFF2-40B4-BE49-F238E27FC236}">
                <a16:creationId xmlns:a16="http://schemas.microsoft.com/office/drawing/2014/main" id="{3566DD00-06F4-49E7-BCD1-C4ACC854FA2C}"/>
              </a:ext>
            </a:extLst>
          </p:cNvPr>
          <p:cNvGrpSpPr>
            <a:grpSpLocks/>
          </p:cNvGrpSpPr>
          <p:nvPr/>
        </p:nvGrpSpPr>
        <p:grpSpPr bwMode="auto">
          <a:xfrm>
            <a:off x="5367338" y="1000125"/>
            <a:ext cx="1468437" cy="307975"/>
            <a:chOff x="0" y="0"/>
            <a:chExt cx="1541192" cy="321992"/>
          </a:xfrm>
        </p:grpSpPr>
        <p:sp>
          <p:nvSpPr>
            <p:cNvPr id="20492" name="椭圆 13">
              <a:extLst>
                <a:ext uri="{FF2B5EF4-FFF2-40B4-BE49-F238E27FC236}">
                  <a16:creationId xmlns:a16="http://schemas.microsoft.com/office/drawing/2014/main" id="{57436B82-4845-40FB-8B52-99615F6005FD}"/>
                </a:ext>
              </a:extLst>
            </p:cNvPr>
            <p:cNvSpPr>
              <a:spLocks noChangeArrowheads="1"/>
            </p:cNvSpPr>
            <p:nvPr/>
          </p:nvSpPr>
          <p:spPr bwMode="auto">
            <a:xfrm>
              <a:off x="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0493" name="椭圆 15">
              <a:extLst>
                <a:ext uri="{FF2B5EF4-FFF2-40B4-BE49-F238E27FC236}">
                  <a16:creationId xmlns:a16="http://schemas.microsoft.com/office/drawing/2014/main" id="{2C35C5EA-D264-44F6-8EBF-91367637AE79}"/>
                </a:ext>
              </a:extLst>
            </p:cNvPr>
            <p:cNvSpPr>
              <a:spLocks noChangeArrowheads="1"/>
            </p:cNvSpPr>
            <p:nvPr/>
          </p:nvSpPr>
          <p:spPr bwMode="auto">
            <a:xfrm>
              <a:off x="4064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0494" name="椭圆 16">
              <a:extLst>
                <a:ext uri="{FF2B5EF4-FFF2-40B4-BE49-F238E27FC236}">
                  <a16:creationId xmlns:a16="http://schemas.microsoft.com/office/drawing/2014/main" id="{8CE3E251-9C7E-40B7-8489-BF5F169E924F}"/>
                </a:ext>
              </a:extLst>
            </p:cNvPr>
            <p:cNvSpPr>
              <a:spLocks noChangeArrowheads="1"/>
            </p:cNvSpPr>
            <p:nvPr/>
          </p:nvSpPr>
          <p:spPr bwMode="auto">
            <a:xfrm>
              <a:off x="812800" y="0"/>
              <a:ext cx="321992" cy="321992"/>
            </a:xfrm>
            <a:prstGeom prst="ellipse">
              <a:avLst/>
            </a:prstGeom>
            <a:solidFill>
              <a:srgbClr val="2F2637"/>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0495" name="椭圆 17">
              <a:extLst>
                <a:ext uri="{FF2B5EF4-FFF2-40B4-BE49-F238E27FC236}">
                  <a16:creationId xmlns:a16="http://schemas.microsoft.com/office/drawing/2014/main" id="{986A7E31-1A33-4DCD-8F1D-C407BD5F93C8}"/>
                </a:ext>
              </a:extLst>
            </p:cNvPr>
            <p:cNvSpPr>
              <a:spLocks noChangeArrowheads="1"/>
            </p:cNvSpPr>
            <p:nvPr/>
          </p:nvSpPr>
          <p:spPr bwMode="auto">
            <a:xfrm>
              <a:off x="12192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grpSp>
        <p:nvGrpSpPr>
          <p:cNvPr id="2" name="组合 1">
            <a:extLst>
              <a:ext uri="{FF2B5EF4-FFF2-40B4-BE49-F238E27FC236}">
                <a16:creationId xmlns:a16="http://schemas.microsoft.com/office/drawing/2014/main" id="{98AAA16F-7B62-4473-AA21-88BEDA501031}"/>
              </a:ext>
            </a:extLst>
          </p:cNvPr>
          <p:cNvGrpSpPr/>
          <p:nvPr/>
        </p:nvGrpSpPr>
        <p:grpSpPr>
          <a:xfrm>
            <a:off x="956410" y="1968501"/>
            <a:ext cx="3793390" cy="2692399"/>
            <a:chOff x="956410" y="1968501"/>
            <a:chExt cx="3793390" cy="2692399"/>
          </a:xfrm>
        </p:grpSpPr>
        <p:grpSp>
          <p:nvGrpSpPr>
            <p:cNvPr id="4" name="组合 3">
              <a:extLst>
                <a:ext uri="{FF2B5EF4-FFF2-40B4-BE49-F238E27FC236}">
                  <a16:creationId xmlns:a16="http://schemas.microsoft.com/office/drawing/2014/main" id="{D7D02E1C-688F-4E0E-B22E-D19A73D75EAB}"/>
                </a:ext>
              </a:extLst>
            </p:cNvPr>
            <p:cNvGrpSpPr>
              <a:grpSpLocks/>
            </p:cNvGrpSpPr>
            <p:nvPr/>
          </p:nvGrpSpPr>
          <p:grpSpPr bwMode="auto">
            <a:xfrm>
              <a:off x="1089025" y="2144713"/>
              <a:ext cx="3660775" cy="2516187"/>
              <a:chOff x="1089025" y="2144713"/>
              <a:chExt cx="3661092" cy="2516187"/>
            </a:xfrm>
          </p:grpSpPr>
          <p:sp>
            <p:nvSpPr>
              <p:cNvPr id="20511" name="任意多边形 11">
                <a:extLst>
                  <a:ext uri="{FF2B5EF4-FFF2-40B4-BE49-F238E27FC236}">
                    <a16:creationId xmlns:a16="http://schemas.microsoft.com/office/drawing/2014/main" id="{59C3D464-675F-427D-B2C5-B0DFF9BD39AB}"/>
                  </a:ext>
                </a:extLst>
              </p:cNvPr>
              <p:cNvSpPr>
                <a:spLocks noChangeArrowheads="1"/>
              </p:cNvSpPr>
              <p:nvPr/>
            </p:nvSpPr>
            <p:spPr bwMode="auto">
              <a:xfrm>
                <a:off x="1762125" y="2962275"/>
                <a:ext cx="2243138" cy="1698625"/>
              </a:xfrm>
              <a:custGeom>
                <a:avLst/>
                <a:gdLst>
                  <a:gd name="T0" fmla="*/ 42607134 w 1552486"/>
                  <a:gd name="T1" fmla="*/ 32445922 h 1174802"/>
                  <a:gd name="T2" fmla="*/ 42607134 w 1552486"/>
                  <a:gd name="T3" fmla="*/ 15137803 h 1174802"/>
                  <a:gd name="T4" fmla="*/ 39792737 w 1552486"/>
                  <a:gd name="T5" fmla="*/ 15137803 h 1174802"/>
                  <a:gd name="T6" fmla="*/ 39792737 w 1552486"/>
                  <a:gd name="T7" fmla="*/ 16317904 h 1174802"/>
                  <a:gd name="T8" fmla="*/ 27831482 w 1552486"/>
                  <a:gd name="T9" fmla="*/ 4280930 h 1174802"/>
                  <a:gd name="T10" fmla="*/ 0 w 1552486"/>
                  <a:gd name="T11" fmla="*/ 7663861 h 1174802"/>
                  <a:gd name="T12" fmla="*/ 8286914 w 1552486"/>
                  <a:gd name="T13" fmla="*/ 11125490 h 1174802"/>
                  <a:gd name="T14" fmla="*/ 26815140 w 1552486"/>
                  <a:gd name="T15" fmla="*/ 29535019 h 1174802"/>
                  <a:gd name="T16" fmla="*/ 25486111 w 1552486"/>
                  <a:gd name="T17" fmla="*/ 29535019 h 1174802"/>
                  <a:gd name="T18" fmla="*/ 25486111 w 1552486"/>
                  <a:gd name="T19" fmla="*/ 32445922 h 1174802"/>
                  <a:gd name="T20" fmla="*/ 42607134 w 1552486"/>
                  <a:gd name="T21" fmla="*/ 32445922 h 11748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52486"/>
                  <a:gd name="T34" fmla="*/ 0 h 1174802"/>
                  <a:gd name="T35" fmla="*/ 1552486 w 1552486"/>
                  <a:gd name="T36" fmla="*/ 1174802 h 11748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52486" h="1174802">
                    <a:moveTo>
                      <a:pt x="1552486" y="1174802"/>
                    </a:moveTo>
                    <a:lnTo>
                      <a:pt x="1552486" y="548110"/>
                    </a:lnTo>
                    <a:lnTo>
                      <a:pt x="1449937" y="548110"/>
                    </a:lnTo>
                    <a:lnTo>
                      <a:pt x="1449937" y="590839"/>
                    </a:lnTo>
                    <a:lnTo>
                      <a:pt x="1014102" y="155004"/>
                    </a:lnTo>
                    <a:cubicBezTo>
                      <a:pt x="764374" y="-89025"/>
                      <a:pt x="312397" y="-42499"/>
                      <a:pt x="0" y="277493"/>
                    </a:cubicBezTo>
                    <a:cubicBezTo>
                      <a:pt x="126288" y="250906"/>
                      <a:pt x="258273" y="363901"/>
                      <a:pt x="301952" y="402832"/>
                    </a:cubicBezTo>
                    <a:lnTo>
                      <a:pt x="977070" y="1069404"/>
                    </a:lnTo>
                    <a:lnTo>
                      <a:pt x="928643" y="1069404"/>
                    </a:lnTo>
                    <a:lnTo>
                      <a:pt x="928643" y="1174802"/>
                    </a:lnTo>
                    <a:lnTo>
                      <a:pt x="1552486" y="1174802"/>
                    </a:lnTo>
                    <a:close/>
                  </a:path>
                </a:pathLst>
              </a:custGeom>
              <a:solidFill>
                <a:srgbClr val="D0EAEB"/>
              </a:solidFill>
              <a:ln w="12700">
                <a:solidFill>
                  <a:srgbClr val="2F2637">
                    <a:alpha val="50195"/>
                  </a:srgbClr>
                </a:solidFill>
                <a:miter lim="800000"/>
                <a:headEnd/>
                <a:tailEnd/>
              </a:ln>
            </p:spPr>
            <p:txBody>
              <a:bodyPr anchor="ctr"/>
              <a:lstStyle/>
              <a:p>
                <a:endParaRPr lang="zh-CN" altLang="en-US"/>
              </a:p>
            </p:txBody>
          </p:sp>
          <p:sp>
            <p:nvSpPr>
              <p:cNvPr id="20512" name="矩形 20">
                <a:extLst>
                  <a:ext uri="{FF2B5EF4-FFF2-40B4-BE49-F238E27FC236}">
                    <a16:creationId xmlns:a16="http://schemas.microsoft.com/office/drawing/2014/main" id="{DA5945C4-C07C-4D4E-A23B-0D35E38D1499}"/>
                  </a:ext>
                </a:extLst>
              </p:cNvPr>
              <p:cNvSpPr>
                <a:spLocks noChangeArrowheads="1"/>
              </p:cNvSpPr>
              <p:nvPr/>
            </p:nvSpPr>
            <p:spPr bwMode="auto">
              <a:xfrm>
                <a:off x="3392488" y="4060825"/>
                <a:ext cx="569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a:solidFill>
                      <a:srgbClr val="262626"/>
                    </a:solidFill>
                    <a:latin typeface="华文宋体" panose="02010600040101010101" pitchFamily="2" charset="-122"/>
                    <a:ea typeface="华文宋体" panose="02010600040101010101" pitchFamily="2" charset="-122"/>
                    <a:sym typeface="华文宋体" panose="02010600040101010101" pitchFamily="2" charset="-122"/>
                  </a:rPr>
                  <a:t>01</a:t>
                </a:r>
                <a:endParaRPr lang="zh-CN" altLang="en-US" sz="3200" b="1">
                  <a:solidFill>
                    <a:srgbClr val="262626"/>
                  </a:solidFill>
                  <a:latin typeface="华文宋体" panose="02010600040101010101" pitchFamily="2" charset="-122"/>
                  <a:ea typeface="华文宋体" panose="02010600040101010101" pitchFamily="2" charset="-122"/>
                  <a:sym typeface="华文宋体" panose="02010600040101010101" pitchFamily="2" charset="-122"/>
                </a:endParaRPr>
              </a:p>
            </p:txBody>
          </p:sp>
          <p:sp>
            <p:nvSpPr>
              <p:cNvPr id="20513" name="矩形 24">
                <a:extLst>
                  <a:ext uri="{FF2B5EF4-FFF2-40B4-BE49-F238E27FC236}">
                    <a16:creationId xmlns:a16="http://schemas.microsoft.com/office/drawing/2014/main" id="{2CDB0BC6-3C0C-422E-A845-C57A82FE2B33}"/>
                  </a:ext>
                </a:extLst>
              </p:cNvPr>
              <p:cNvSpPr>
                <a:spLocks noChangeArrowheads="1"/>
              </p:cNvSpPr>
              <p:nvPr/>
            </p:nvSpPr>
            <p:spPr bwMode="auto">
              <a:xfrm rot="2700000">
                <a:off x="2525012" y="3515030"/>
                <a:ext cx="1096775" cy="52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b="1" dirty="0">
                    <a:solidFill>
                      <a:srgbClr val="262626"/>
                    </a:solidFill>
                    <a:latin typeface="华文宋体" panose="02010600040101010101" pitchFamily="2" charset="-122"/>
                    <a:ea typeface="华文宋体" panose="02010600040101010101" pitchFamily="2" charset="-122"/>
                    <a:sym typeface="华文宋体" panose="02010600040101010101" pitchFamily="2" charset="-122"/>
                  </a:rPr>
                  <a:t>reason</a:t>
                </a:r>
                <a:endParaRPr lang="zh-CN" altLang="en-US" dirty="0">
                  <a:solidFill>
                    <a:srgbClr val="262626"/>
                  </a:solidFill>
                  <a:latin typeface="华文宋体" panose="02010600040101010101" pitchFamily="2" charset="-122"/>
                  <a:ea typeface="华文宋体" panose="02010600040101010101" pitchFamily="2" charset="-122"/>
                  <a:sym typeface="华文宋体" panose="02010600040101010101" pitchFamily="2" charset="-122"/>
                </a:endParaRPr>
              </a:p>
            </p:txBody>
          </p:sp>
          <p:sp>
            <p:nvSpPr>
              <p:cNvPr id="20514" name="Freeform 46">
                <a:extLst>
                  <a:ext uri="{FF2B5EF4-FFF2-40B4-BE49-F238E27FC236}">
                    <a16:creationId xmlns:a16="http://schemas.microsoft.com/office/drawing/2014/main" id="{AC7F1E4F-4785-4222-809C-416C3F9FEC88}"/>
                  </a:ext>
                </a:extLst>
              </p:cNvPr>
              <p:cNvSpPr>
                <a:spLocks noEditPoints="1" noChangeArrowheads="1"/>
              </p:cNvSpPr>
              <p:nvPr/>
            </p:nvSpPr>
            <p:spPr bwMode="auto">
              <a:xfrm>
                <a:off x="2395538" y="3135313"/>
                <a:ext cx="358775" cy="358775"/>
              </a:xfrm>
              <a:custGeom>
                <a:avLst/>
                <a:gdLst>
                  <a:gd name="T0" fmla="*/ 2147483646 w 144"/>
                  <a:gd name="T1" fmla="*/ 0 h 144"/>
                  <a:gd name="T2" fmla="*/ 0 w 144"/>
                  <a:gd name="T3" fmla="*/ 2147483646 h 144"/>
                  <a:gd name="T4" fmla="*/ 2147483646 w 144"/>
                  <a:gd name="T5" fmla="*/ 2147483646 h 144"/>
                  <a:gd name="T6" fmla="*/ 2147483646 w 144"/>
                  <a:gd name="T7" fmla="*/ 2147483646 h 144"/>
                  <a:gd name="T8" fmla="*/ 2147483646 w 144"/>
                  <a:gd name="T9" fmla="*/ 0 h 144"/>
                  <a:gd name="T10" fmla="*/ 2147483646 w 144"/>
                  <a:gd name="T11" fmla="*/ 2147483646 h 144"/>
                  <a:gd name="T12" fmla="*/ 2147483646 w 144"/>
                  <a:gd name="T13" fmla="*/ 2147483646 h 144"/>
                  <a:gd name="T14" fmla="*/ 2147483646 w 144"/>
                  <a:gd name="T15" fmla="*/ 2147483646 h 144"/>
                  <a:gd name="T16" fmla="*/ 2147483646 w 144"/>
                  <a:gd name="T17" fmla="*/ 2147483646 h 144"/>
                  <a:gd name="T18" fmla="*/ 2147483646 w 144"/>
                  <a:gd name="T19" fmla="*/ 2147483646 h 144"/>
                  <a:gd name="T20" fmla="*/ 2147483646 w 144"/>
                  <a:gd name="T21" fmla="*/ 2147483646 h 144"/>
                  <a:gd name="T22" fmla="*/ 2147483646 w 144"/>
                  <a:gd name="T23" fmla="*/ 2147483646 h 144"/>
                  <a:gd name="T24" fmla="*/ 2147483646 w 144"/>
                  <a:gd name="T25" fmla="*/ 2147483646 h 144"/>
                  <a:gd name="T26" fmla="*/ 2147483646 w 144"/>
                  <a:gd name="T27" fmla="*/ 2147483646 h 144"/>
                  <a:gd name="T28" fmla="*/ 2147483646 w 144"/>
                  <a:gd name="T29" fmla="*/ 2147483646 h 144"/>
                  <a:gd name="T30" fmla="*/ 2147483646 w 144"/>
                  <a:gd name="T31" fmla="*/ 2147483646 h 144"/>
                  <a:gd name="T32" fmla="*/ 2147483646 w 144"/>
                  <a:gd name="T33" fmla="*/ 2147483646 h 144"/>
                  <a:gd name="T34" fmla="*/ 2147483646 w 144"/>
                  <a:gd name="T35" fmla="*/ 2147483646 h 144"/>
                  <a:gd name="T36" fmla="*/ 2147483646 w 144"/>
                  <a:gd name="T37" fmla="*/ 2147483646 h 144"/>
                  <a:gd name="T38" fmla="*/ 2147483646 w 144"/>
                  <a:gd name="T39" fmla="*/ 2147483646 h 144"/>
                  <a:gd name="T40" fmla="*/ 2147483646 w 144"/>
                  <a:gd name="T41" fmla="*/ 2147483646 h 144"/>
                  <a:gd name="T42" fmla="*/ 2147483646 w 144"/>
                  <a:gd name="T43" fmla="*/ 2147483646 h 144"/>
                  <a:gd name="T44" fmla="*/ 2147483646 w 144"/>
                  <a:gd name="T45" fmla="*/ 2147483646 h 144"/>
                  <a:gd name="T46" fmla="*/ 2147483646 w 144"/>
                  <a:gd name="T47" fmla="*/ 2147483646 h 144"/>
                  <a:gd name="T48" fmla="*/ 2147483646 w 144"/>
                  <a:gd name="T49" fmla="*/ 2147483646 h 144"/>
                  <a:gd name="T50" fmla="*/ 2147483646 w 144"/>
                  <a:gd name="T51" fmla="*/ 2147483646 h 1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4"/>
                  <a:gd name="T79" fmla="*/ 0 h 144"/>
                  <a:gd name="T80" fmla="*/ 144 w 144"/>
                  <a:gd name="T81" fmla="*/ 144 h 1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4" h="144">
                    <a:moveTo>
                      <a:pt x="72" y="0"/>
                    </a:moveTo>
                    <a:cubicBezTo>
                      <a:pt x="32" y="0"/>
                      <a:pt x="0" y="32"/>
                      <a:pt x="0" y="72"/>
                    </a:cubicBezTo>
                    <a:cubicBezTo>
                      <a:pt x="0" y="112"/>
                      <a:pt x="32" y="144"/>
                      <a:pt x="72" y="144"/>
                    </a:cubicBezTo>
                    <a:cubicBezTo>
                      <a:pt x="112" y="144"/>
                      <a:pt x="144" y="112"/>
                      <a:pt x="144" y="72"/>
                    </a:cubicBezTo>
                    <a:cubicBezTo>
                      <a:pt x="144" y="32"/>
                      <a:pt x="112" y="0"/>
                      <a:pt x="72" y="0"/>
                    </a:cubicBezTo>
                    <a:close/>
                    <a:moveTo>
                      <a:pt x="110" y="91"/>
                    </a:moveTo>
                    <a:cubicBezTo>
                      <a:pt x="110" y="92"/>
                      <a:pt x="109" y="93"/>
                      <a:pt x="108" y="93"/>
                    </a:cubicBezTo>
                    <a:cubicBezTo>
                      <a:pt x="84" y="93"/>
                      <a:pt x="84" y="93"/>
                      <a:pt x="84" y="93"/>
                    </a:cubicBezTo>
                    <a:cubicBezTo>
                      <a:pt x="84" y="100"/>
                      <a:pt x="84" y="100"/>
                      <a:pt x="84" y="100"/>
                    </a:cubicBezTo>
                    <a:cubicBezTo>
                      <a:pt x="101" y="100"/>
                      <a:pt x="101" y="100"/>
                      <a:pt x="101" y="100"/>
                    </a:cubicBezTo>
                    <a:cubicBezTo>
                      <a:pt x="102" y="100"/>
                      <a:pt x="103" y="101"/>
                      <a:pt x="103" y="102"/>
                    </a:cubicBezTo>
                    <a:cubicBezTo>
                      <a:pt x="103" y="108"/>
                      <a:pt x="103" y="108"/>
                      <a:pt x="103" y="108"/>
                    </a:cubicBezTo>
                    <a:cubicBezTo>
                      <a:pt x="103" y="109"/>
                      <a:pt x="102" y="110"/>
                      <a:pt x="101" y="110"/>
                    </a:cubicBezTo>
                    <a:cubicBezTo>
                      <a:pt x="43" y="110"/>
                      <a:pt x="43" y="110"/>
                      <a:pt x="43" y="110"/>
                    </a:cubicBezTo>
                    <a:cubicBezTo>
                      <a:pt x="42" y="110"/>
                      <a:pt x="41" y="109"/>
                      <a:pt x="41" y="108"/>
                    </a:cubicBezTo>
                    <a:cubicBezTo>
                      <a:pt x="41" y="102"/>
                      <a:pt x="41" y="102"/>
                      <a:pt x="41" y="102"/>
                    </a:cubicBezTo>
                    <a:cubicBezTo>
                      <a:pt x="41" y="101"/>
                      <a:pt x="42" y="100"/>
                      <a:pt x="43" y="100"/>
                    </a:cubicBezTo>
                    <a:cubicBezTo>
                      <a:pt x="60" y="100"/>
                      <a:pt x="60" y="100"/>
                      <a:pt x="60" y="100"/>
                    </a:cubicBezTo>
                    <a:cubicBezTo>
                      <a:pt x="60" y="93"/>
                      <a:pt x="60" y="93"/>
                      <a:pt x="60" y="93"/>
                    </a:cubicBezTo>
                    <a:cubicBezTo>
                      <a:pt x="36" y="93"/>
                      <a:pt x="36" y="93"/>
                      <a:pt x="36" y="93"/>
                    </a:cubicBezTo>
                    <a:cubicBezTo>
                      <a:pt x="35" y="93"/>
                      <a:pt x="34" y="92"/>
                      <a:pt x="34" y="91"/>
                    </a:cubicBezTo>
                    <a:cubicBezTo>
                      <a:pt x="34" y="37"/>
                      <a:pt x="34" y="37"/>
                      <a:pt x="34" y="37"/>
                    </a:cubicBezTo>
                    <a:cubicBezTo>
                      <a:pt x="34" y="36"/>
                      <a:pt x="35" y="35"/>
                      <a:pt x="36" y="35"/>
                    </a:cubicBezTo>
                    <a:cubicBezTo>
                      <a:pt x="108" y="35"/>
                      <a:pt x="108" y="35"/>
                      <a:pt x="108" y="35"/>
                    </a:cubicBezTo>
                    <a:cubicBezTo>
                      <a:pt x="109" y="35"/>
                      <a:pt x="110" y="36"/>
                      <a:pt x="110" y="37"/>
                    </a:cubicBezTo>
                    <a:lnTo>
                      <a:pt x="110" y="9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0515" name="矩形 1">
                <a:extLst>
                  <a:ext uri="{FF2B5EF4-FFF2-40B4-BE49-F238E27FC236}">
                    <a16:creationId xmlns:a16="http://schemas.microsoft.com/office/drawing/2014/main" id="{1EA3F440-54E0-4CD7-A3DB-AC372CE7FF76}"/>
                  </a:ext>
                </a:extLst>
              </p:cNvPr>
              <p:cNvSpPr>
                <a:spLocks noChangeArrowheads="1"/>
              </p:cNvSpPr>
              <p:nvPr/>
            </p:nvSpPr>
            <p:spPr bwMode="auto">
              <a:xfrm>
                <a:off x="1089025" y="2144713"/>
                <a:ext cx="36610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zh-CN" altLang="en-US" sz="2000" dirty="0">
                    <a:latin typeface="微软雅黑" panose="020B0503020204020204" pitchFamily="34" charset="-122"/>
                    <a:ea typeface="微软雅黑" panose="020B0503020204020204" pitchFamily="34" charset="-122"/>
                  </a:rPr>
                  <a:t>社会年龄的结构变化，</a:t>
                </a:r>
                <a:r>
                  <a:rPr lang="en-US" altLang="zh-CN" sz="2000" dirty="0">
                    <a:latin typeface="微软雅黑" panose="020B0503020204020204" pitchFamily="34" charset="-122"/>
                    <a:ea typeface="微软雅黑" panose="020B0503020204020204" pitchFamily="34" charset="-122"/>
                  </a:rPr>
                  <a:t>80</a:t>
                </a:r>
                <a:r>
                  <a:rPr lang="zh-CN" altLang="en-US" sz="2000" dirty="0">
                    <a:latin typeface="微软雅黑" panose="020B0503020204020204" pitchFamily="34" charset="-122"/>
                    <a:ea typeface="微软雅黑" panose="020B0503020204020204" pitchFamily="34" charset="-122"/>
                  </a:rPr>
                  <a:t>和</a:t>
                </a:r>
                <a:r>
                  <a:rPr lang="en-US" altLang="zh-CN" sz="2000" dirty="0">
                    <a:latin typeface="微软雅黑" panose="020B0503020204020204" pitchFamily="34" charset="-122"/>
                    <a:ea typeface="微软雅黑" panose="020B0503020204020204" pitchFamily="34" charset="-122"/>
                  </a:rPr>
                  <a:t>90</a:t>
                </a:r>
                <a:r>
                  <a:rPr lang="zh-CN" altLang="en-US" sz="2000" dirty="0">
                    <a:latin typeface="微软雅黑" panose="020B0503020204020204" pitchFamily="34" charset="-122"/>
                    <a:ea typeface="微软雅黑" panose="020B0503020204020204" pitchFamily="34" charset="-122"/>
                  </a:rPr>
                  <a:t>后成为社会的消费主体</a:t>
                </a:r>
              </a:p>
            </p:txBody>
          </p:sp>
        </p:grpSp>
        <p:sp>
          <p:nvSpPr>
            <p:cNvPr id="36" name="矩形 35">
              <a:extLst>
                <a:ext uri="{FF2B5EF4-FFF2-40B4-BE49-F238E27FC236}">
                  <a16:creationId xmlns:a16="http://schemas.microsoft.com/office/drawing/2014/main" id="{5AB17796-437C-461E-8A58-DE41227DF985}"/>
                </a:ext>
              </a:extLst>
            </p:cNvPr>
            <p:cNvSpPr/>
            <p:nvPr/>
          </p:nvSpPr>
          <p:spPr bwMode="auto">
            <a:xfrm>
              <a:off x="956410" y="1968501"/>
              <a:ext cx="3765940" cy="923925"/>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grpSp>
      <p:grpSp>
        <p:nvGrpSpPr>
          <p:cNvPr id="8" name="组合 7">
            <a:extLst>
              <a:ext uri="{FF2B5EF4-FFF2-40B4-BE49-F238E27FC236}">
                <a16:creationId xmlns:a16="http://schemas.microsoft.com/office/drawing/2014/main" id="{C6F98151-2A29-4C8F-BC54-5FE06F70D97F}"/>
              </a:ext>
            </a:extLst>
          </p:cNvPr>
          <p:cNvGrpSpPr/>
          <p:nvPr/>
        </p:nvGrpSpPr>
        <p:grpSpPr>
          <a:xfrm>
            <a:off x="5849660" y="1993497"/>
            <a:ext cx="3355349" cy="2771445"/>
            <a:chOff x="5488467" y="1970418"/>
            <a:chExt cx="3355349" cy="2771445"/>
          </a:xfrm>
        </p:grpSpPr>
        <p:grpSp>
          <p:nvGrpSpPr>
            <p:cNvPr id="6" name="组合 5">
              <a:extLst>
                <a:ext uri="{FF2B5EF4-FFF2-40B4-BE49-F238E27FC236}">
                  <a16:creationId xmlns:a16="http://schemas.microsoft.com/office/drawing/2014/main" id="{694EFDA6-4310-481C-9410-AE0E9972AF83}"/>
                </a:ext>
              </a:extLst>
            </p:cNvPr>
            <p:cNvGrpSpPr>
              <a:grpSpLocks/>
            </p:cNvGrpSpPr>
            <p:nvPr/>
          </p:nvGrpSpPr>
          <p:grpSpPr bwMode="auto">
            <a:xfrm>
              <a:off x="5784221" y="2206838"/>
              <a:ext cx="3052763" cy="2535025"/>
              <a:chOff x="5761035" y="2125875"/>
              <a:chExt cx="3052763" cy="2535025"/>
            </a:xfrm>
          </p:grpSpPr>
          <p:sp>
            <p:nvSpPr>
              <p:cNvPr id="20501" name="任意多边形 18">
                <a:extLst>
                  <a:ext uri="{FF2B5EF4-FFF2-40B4-BE49-F238E27FC236}">
                    <a16:creationId xmlns:a16="http://schemas.microsoft.com/office/drawing/2014/main" id="{73764D58-B5AD-42C7-AAED-C5DAF67F4B3D}"/>
                  </a:ext>
                </a:extLst>
              </p:cNvPr>
              <p:cNvSpPr>
                <a:spLocks noChangeArrowheads="1"/>
              </p:cNvSpPr>
              <p:nvPr/>
            </p:nvSpPr>
            <p:spPr bwMode="auto">
              <a:xfrm>
                <a:off x="6021388" y="2962275"/>
                <a:ext cx="2243137" cy="1698625"/>
              </a:xfrm>
              <a:custGeom>
                <a:avLst/>
                <a:gdLst>
                  <a:gd name="T0" fmla="*/ 42606960 w 1552486"/>
                  <a:gd name="T1" fmla="*/ 32445922 h 1174802"/>
                  <a:gd name="T2" fmla="*/ 42606960 w 1552486"/>
                  <a:gd name="T3" fmla="*/ 15137803 h 1174802"/>
                  <a:gd name="T4" fmla="*/ 39792572 w 1552486"/>
                  <a:gd name="T5" fmla="*/ 15137803 h 1174802"/>
                  <a:gd name="T6" fmla="*/ 39792572 w 1552486"/>
                  <a:gd name="T7" fmla="*/ 16317904 h 1174802"/>
                  <a:gd name="T8" fmla="*/ 27831364 w 1552486"/>
                  <a:gd name="T9" fmla="*/ 4280930 h 1174802"/>
                  <a:gd name="T10" fmla="*/ 0 w 1552486"/>
                  <a:gd name="T11" fmla="*/ 7663861 h 1174802"/>
                  <a:gd name="T12" fmla="*/ 8286873 w 1552486"/>
                  <a:gd name="T13" fmla="*/ 11125490 h 1174802"/>
                  <a:gd name="T14" fmla="*/ 26815044 w 1552486"/>
                  <a:gd name="T15" fmla="*/ 29535019 h 1174802"/>
                  <a:gd name="T16" fmla="*/ 25485998 w 1552486"/>
                  <a:gd name="T17" fmla="*/ 29535019 h 1174802"/>
                  <a:gd name="T18" fmla="*/ 25485998 w 1552486"/>
                  <a:gd name="T19" fmla="*/ 32445922 h 1174802"/>
                  <a:gd name="T20" fmla="*/ 42606960 w 1552486"/>
                  <a:gd name="T21" fmla="*/ 32445922 h 11748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52486"/>
                  <a:gd name="T34" fmla="*/ 0 h 1174802"/>
                  <a:gd name="T35" fmla="*/ 1552486 w 1552486"/>
                  <a:gd name="T36" fmla="*/ 1174802 h 11748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52486" h="1174802">
                    <a:moveTo>
                      <a:pt x="1552486" y="1174802"/>
                    </a:moveTo>
                    <a:lnTo>
                      <a:pt x="1552486" y="548110"/>
                    </a:lnTo>
                    <a:lnTo>
                      <a:pt x="1449937" y="548110"/>
                    </a:lnTo>
                    <a:lnTo>
                      <a:pt x="1449937" y="590839"/>
                    </a:lnTo>
                    <a:lnTo>
                      <a:pt x="1014102" y="155004"/>
                    </a:lnTo>
                    <a:cubicBezTo>
                      <a:pt x="764374" y="-89025"/>
                      <a:pt x="312397" y="-42499"/>
                      <a:pt x="0" y="277493"/>
                    </a:cubicBezTo>
                    <a:cubicBezTo>
                      <a:pt x="126288" y="250906"/>
                      <a:pt x="258273" y="363901"/>
                      <a:pt x="301952" y="402832"/>
                    </a:cubicBezTo>
                    <a:lnTo>
                      <a:pt x="977070" y="1069404"/>
                    </a:lnTo>
                    <a:lnTo>
                      <a:pt x="928643" y="1069404"/>
                    </a:lnTo>
                    <a:lnTo>
                      <a:pt x="928643" y="1174802"/>
                    </a:lnTo>
                    <a:lnTo>
                      <a:pt x="1552486" y="1174802"/>
                    </a:lnTo>
                    <a:close/>
                  </a:path>
                </a:pathLst>
              </a:custGeom>
              <a:solidFill>
                <a:srgbClr val="D0EAEB"/>
              </a:solidFill>
              <a:ln w="12700">
                <a:solidFill>
                  <a:srgbClr val="2F2637">
                    <a:alpha val="50195"/>
                  </a:srgbClr>
                </a:solidFill>
                <a:miter lim="800000"/>
                <a:headEnd/>
                <a:tailEnd/>
              </a:ln>
            </p:spPr>
            <p:txBody>
              <a:bodyPr anchor="ctr"/>
              <a:lstStyle/>
              <a:p>
                <a:endParaRPr lang="zh-CN" altLang="en-US"/>
              </a:p>
            </p:txBody>
          </p:sp>
          <p:sp>
            <p:nvSpPr>
              <p:cNvPr id="20502" name="矩形 22">
                <a:extLst>
                  <a:ext uri="{FF2B5EF4-FFF2-40B4-BE49-F238E27FC236}">
                    <a16:creationId xmlns:a16="http://schemas.microsoft.com/office/drawing/2014/main" id="{9307E57D-7EA7-4568-84C2-0F18B995072E}"/>
                  </a:ext>
                </a:extLst>
              </p:cNvPr>
              <p:cNvSpPr>
                <a:spLocks noChangeArrowheads="1"/>
              </p:cNvSpPr>
              <p:nvPr/>
            </p:nvSpPr>
            <p:spPr bwMode="auto">
              <a:xfrm>
                <a:off x="7632700" y="4060825"/>
                <a:ext cx="569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a:solidFill>
                      <a:srgbClr val="262626"/>
                    </a:solidFill>
                    <a:latin typeface="华文宋体" panose="02010600040101010101" pitchFamily="2" charset="-122"/>
                    <a:ea typeface="华文宋体" panose="02010600040101010101" pitchFamily="2" charset="-122"/>
                    <a:sym typeface="华文宋体" panose="02010600040101010101" pitchFamily="2" charset="-122"/>
                  </a:rPr>
                  <a:t>03</a:t>
                </a:r>
                <a:endParaRPr lang="zh-CN" altLang="en-US" sz="3200" b="1">
                  <a:solidFill>
                    <a:srgbClr val="262626"/>
                  </a:solidFill>
                  <a:latin typeface="华文宋体" panose="02010600040101010101" pitchFamily="2" charset="-122"/>
                  <a:ea typeface="华文宋体" panose="02010600040101010101" pitchFamily="2" charset="-122"/>
                  <a:sym typeface="华文宋体" panose="02010600040101010101" pitchFamily="2" charset="-122"/>
                </a:endParaRPr>
              </a:p>
            </p:txBody>
          </p:sp>
          <p:sp>
            <p:nvSpPr>
              <p:cNvPr id="20503" name="矩形 25">
                <a:extLst>
                  <a:ext uri="{FF2B5EF4-FFF2-40B4-BE49-F238E27FC236}">
                    <a16:creationId xmlns:a16="http://schemas.microsoft.com/office/drawing/2014/main" id="{53FCB6C5-324A-4546-873F-F2777460036B}"/>
                  </a:ext>
                </a:extLst>
              </p:cNvPr>
              <p:cNvSpPr>
                <a:spLocks noChangeArrowheads="1"/>
              </p:cNvSpPr>
              <p:nvPr/>
            </p:nvSpPr>
            <p:spPr bwMode="auto">
              <a:xfrm rot="2700000">
                <a:off x="6739030" y="3488859"/>
                <a:ext cx="10967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b="1" dirty="0">
                    <a:solidFill>
                      <a:srgbClr val="262626"/>
                    </a:solidFill>
                    <a:latin typeface="华文宋体" panose="02010600040101010101" pitchFamily="2" charset="-122"/>
                    <a:ea typeface="华文宋体" panose="02010600040101010101" pitchFamily="2" charset="-122"/>
                    <a:sym typeface="华文宋体" panose="02010600040101010101" pitchFamily="2" charset="-122"/>
                  </a:rPr>
                  <a:t>reason</a:t>
                </a:r>
                <a:endParaRPr lang="zh-CN" altLang="en-US" dirty="0">
                  <a:solidFill>
                    <a:srgbClr val="262626"/>
                  </a:solidFill>
                  <a:latin typeface="华文宋体" panose="02010600040101010101" pitchFamily="2" charset="-122"/>
                  <a:ea typeface="华文宋体" panose="02010600040101010101" pitchFamily="2" charset="-122"/>
                  <a:sym typeface="华文宋体" panose="02010600040101010101" pitchFamily="2" charset="-122"/>
                </a:endParaRPr>
              </a:p>
            </p:txBody>
          </p:sp>
          <p:sp>
            <p:nvSpPr>
              <p:cNvPr id="20504" name="Freeform 76">
                <a:extLst>
                  <a:ext uri="{FF2B5EF4-FFF2-40B4-BE49-F238E27FC236}">
                    <a16:creationId xmlns:a16="http://schemas.microsoft.com/office/drawing/2014/main" id="{2BA0419C-C28F-4BBB-B6C7-DDDEBE1CAF50}"/>
                  </a:ext>
                </a:extLst>
              </p:cNvPr>
              <p:cNvSpPr>
                <a:spLocks noEditPoints="1" noChangeArrowheads="1"/>
              </p:cNvSpPr>
              <p:nvPr/>
            </p:nvSpPr>
            <p:spPr bwMode="auto">
              <a:xfrm>
                <a:off x="6605588" y="3135313"/>
                <a:ext cx="358775" cy="358775"/>
              </a:xfrm>
              <a:custGeom>
                <a:avLst/>
                <a:gdLst>
                  <a:gd name="T0" fmla="*/ 2147483646 w 144"/>
                  <a:gd name="T1" fmla="*/ 0 h 144"/>
                  <a:gd name="T2" fmla="*/ 0 w 144"/>
                  <a:gd name="T3" fmla="*/ 2147483646 h 144"/>
                  <a:gd name="T4" fmla="*/ 2147483646 w 144"/>
                  <a:gd name="T5" fmla="*/ 2147483646 h 144"/>
                  <a:gd name="T6" fmla="*/ 2147483646 w 144"/>
                  <a:gd name="T7" fmla="*/ 2147483646 h 144"/>
                  <a:gd name="T8" fmla="*/ 2147483646 w 144"/>
                  <a:gd name="T9" fmla="*/ 0 h 144"/>
                  <a:gd name="T10" fmla="*/ 2147483646 w 144"/>
                  <a:gd name="T11" fmla="*/ 2147483646 h 144"/>
                  <a:gd name="T12" fmla="*/ 2147483646 w 144"/>
                  <a:gd name="T13" fmla="*/ 2147483646 h 144"/>
                  <a:gd name="T14" fmla="*/ 2147483646 w 144"/>
                  <a:gd name="T15" fmla="*/ 2147483646 h 144"/>
                  <a:gd name="T16" fmla="*/ 2147483646 w 144"/>
                  <a:gd name="T17" fmla="*/ 2147483646 h 144"/>
                  <a:gd name="T18" fmla="*/ 2147483646 w 144"/>
                  <a:gd name="T19" fmla="*/ 2147483646 h 144"/>
                  <a:gd name="T20" fmla="*/ 2147483646 w 144"/>
                  <a:gd name="T21" fmla="*/ 2147483646 h 144"/>
                  <a:gd name="T22" fmla="*/ 2147483646 w 144"/>
                  <a:gd name="T23" fmla="*/ 2147483646 h 144"/>
                  <a:gd name="T24" fmla="*/ 2147483646 w 144"/>
                  <a:gd name="T25" fmla="*/ 2147483646 h 144"/>
                  <a:gd name="T26" fmla="*/ 2147483646 w 144"/>
                  <a:gd name="T27" fmla="*/ 2147483646 h 144"/>
                  <a:gd name="T28" fmla="*/ 2147483646 w 144"/>
                  <a:gd name="T29" fmla="*/ 2147483646 h 144"/>
                  <a:gd name="T30" fmla="*/ 2147483646 w 144"/>
                  <a:gd name="T31" fmla="*/ 2147483646 h 144"/>
                  <a:gd name="T32" fmla="*/ 2147483646 w 144"/>
                  <a:gd name="T33" fmla="*/ 2147483646 h 144"/>
                  <a:gd name="T34" fmla="*/ 2147483646 w 144"/>
                  <a:gd name="T35" fmla="*/ 2147483646 h 144"/>
                  <a:gd name="T36" fmla="*/ 2147483646 w 144"/>
                  <a:gd name="T37" fmla="*/ 2147483646 h 144"/>
                  <a:gd name="T38" fmla="*/ 2147483646 w 144"/>
                  <a:gd name="T39" fmla="*/ 2147483646 h 144"/>
                  <a:gd name="T40" fmla="*/ 2147483646 w 144"/>
                  <a:gd name="T41" fmla="*/ 2147483646 h 144"/>
                  <a:gd name="T42" fmla="*/ 2147483646 w 144"/>
                  <a:gd name="T43" fmla="*/ 2147483646 h 144"/>
                  <a:gd name="T44" fmla="*/ 2147483646 w 144"/>
                  <a:gd name="T45" fmla="*/ 2147483646 h 144"/>
                  <a:gd name="T46" fmla="*/ 2147483646 w 144"/>
                  <a:gd name="T47" fmla="*/ 2147483646 h 144"/>
                  <a:gd name="T48" fmla="*/ 2147483646 w 144"/>
                  <a:gd name="T49" fmla="*/ 2147483646 h 1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4"/>
                  <a:gd name="T76" fmla="*/ 0 h 144"/>
                  <a:gd name="T77" fmla="*/ 144 w 144"/>
                  <a:gd name="T78" fmla="*/ 144 h 14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4" h="144">
                    <a:moveTo>
                      <a:pt x="72" y="0"/>
                    </a:moveTo>
                    <a:cubicBezTo>
                      <a:pt x="32" y="0"/>
                      <a:pt x="0" y="32"/>
                      <a:pt x="0" y="72"/>
                    </a:cubicBezTo>
                    <a:cubicBezTo>
                      <a:pt x="0" y="112"/>
                      <a:pt x="32" y="144"/>
                      <a:pt x="72" y="144"/>
                    </a:cubicBezTo>
                    <a:cubicBezTo>
                      <a:pt x="112" y="144"/>
                      <a:pt x="144" y="112"/>
                      <a:pt x="144" y="72"/>
                    </a:cubicBezTo>
                    <a:cubicBezTo>
                      <a:pt x="144" y="32"/>
                      <a:pt x="112" y="0"/>
                      <a:pt x="72" y="0"/>
                    </a:cubicBezTo>
                    <a:close/>
                    <a:moveTo>
                      <a:pt x="52" y="34"/>
                    </a:moveTo>
                    <a:cubicBezTo>
                      <a:pt x="58" y="34"/>
                      <a:pt x="62" y="38"/>
                      <a:pt x="62" y="44"/>
                    </a:cubicBezTo>
                    <a:cubicBezTo>
                      <a:pt x="62" y="49"/>
                      <a:pt x="58" y="54"/>
                      <a:pt x="52" y="54"/>
                    </a:cubicBezTo>
                    <a:cubicBezTo>
                      <a:pt x="47" y="54"/>
                      <a:pt x="42" y="49"/>
                      <a:pt x="42" y="44"/>
                    </a:cubicBezTo>
                    <a:cubicBezTo>
                      <a:pt x="42" y="38"/>
                      <a:pt x="47" y="34"/>
                      <a:pt x="52" y="34"/>
                    </a:cubicBezTo>
                    <a:close/>
                    <a:moveTo>
                      <a:pt x="88" y="94"/>
                    </a:moveTo>
                    <a:cubicBezTo>
                      <a:pt x="86" y="111"/>
                      <a:pt x="72" y="122"/>
                      <a:pt x="55" y="121"/>
                    </a:cubicBezTo>
                    <a:cubicBezTo>
                      <a:pt x="39" y="119"/>
                      <a:pt x="27" y="104"/>
                      <a:pt x="29" y="88"/>
                    </a:cubicBezTo>
                    <a:cubicBezTo>
                      <a:pt x="31" y="72"/>
                      <a:pt x="45" y="60"/>
                      <a:pt x="62" y="62"/>
                    </a:cubicBezTo>
                    <a:cubicBezTo>
                      <a:pt x="78" y="64"/>
                      <a:pt x="90" y="78"/>
                      <a:pt x="88" y="94"/>
                    </a:cubicBezTo>
                    <a:close/>
                    <a:moveTo>
                      <a:pt x="89" y="59"/>
                    </a:moveTo>
                    <a:cubicBezTo>
                      <a:pt x="79" y="58"/>
                      <a:pt x="72" y="50"/>
                      <a:pt x="73" y="40"/>
                    </a:cubicBezTo>
                    <a:cubicBezTo>
                      <a:pt x="74" y="30"/>
                      <a:pt x="83" y="23"/>
                      <a:pt x="92" y="24"/>
                    </a:cubicBezTo>
                    <a:cubicBezTo>
                      <a:pt x="102" y="25"/>
                      <a:pt x="109" y="34"/>
                      <a:pt x="108" y="44"/>
                    </a:cubicBezTo>
                    <a:cubicBezTo>
                      <a:pt x="107" y="53"/>
                      <a:pt x="98" y="60"/>
                      <a:pt x="89" y="59"/>
                    </a:cubicBezTo>
                    <a:close/>
                    <a:moveTo>
                      <a:pt x="108" y="94"/>
                    </a:moveTo>
                    <a:cubicBezTo>
                      <a:pt x="101" y="93"/>
                      <a:pt x="95" y="86"/>
                      <a:pt x="96" y="79"/>
                    </a:cubicBezTo>
                    <a:cubicBezTo>
                      <a:pt x="97" y="71"/>
                      <a:pt x="104" y="66"/>
                      <a:pt x="111" y="67"/>
                    </a:cubicBezTo>
                    <a:cubicBezTo>
                      <a:pt x="119" y="68"/>
                      <a:pt x="124" y="74"/>
                      <a:pt x="123" y="82"/>
                    </a:cubicBezTo>
                    <a:cubicBezTo>
                      <a:pt x="123" y="89"/>
                      <a:pt x="116" y="95"/>
                      <a:pt x="108" y="94"/>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0505" name="矩形 3">
                <a:extLst>
                  <a:ext uri="{FF2B5EF4-FFF2-40B4-BE49-F238E27FC236}">
                    <a16:creationId xmlns:a16="http://schemas.microsoft.com/office/drawing/2014/main" id="{39E13C58-BE8C-42EB-A232-B2F8FD07C213}"/>
                  </a:ext>
                </a:extLst>
              </p:cNvPr>
              <p:cNvSpPr>
                <a:spLocks noChangeArrowheads="1"/>
              </p:cNvSpPr>
              <p:nvPr/>
            </p:nvSpPr>
            <p:spPr bwMode="auto">
              <a:xfrm>
                <a:off x="5761035" y="2125875"/>
                <a:ext cx="3052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zh-CN" altLang="en-US" sz="2000" dirty="0">
                    <a:latin typeface="微软雅黑" panose="020B0503020204020204" pitchFamily="34" charset="-122"/>
                    <a:ea typeface="微软雅黑" panose="020B0503020204020204" pitchFamily="34" charset="-122"/>
                  </a:rPr>
                  <a:t>移动互联网的增长瓶颈</a:t>
                </a:r>
              </a:p>
            </p:txBody>
          </p:sp>
        </p:grpSp>
        <p:sp>
          <p:nvSpPr>
            <p:cNvPr id="37" name="矩形 36">
              <a:extLst>
                <a:ext uri="{FF2B5EF4-FFF2-40B4-BE49-F238E27FC236}">
                  <a16:creationId xmlns:a16="http://schemas.microsoft.com/office/drawing/2014/main" id="{BDB11BBE-B0E9-4399-885B-32A9C9927EDB}"/>
                </a:ext>
              </a:extLst>
            </p:cNvPr>
            <p:cNvSpPr/>
            <p:nvPr/>
          </p:nvSpPr>
          <p:spPr bwMode="auto">
            <a:xfrm>
              <a:off x="5488467" y="1970418"/>
              <a:ext cx="3355349" cy="900633"/>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Arial" pitchFamily="34" charset="0"/>
                <a:ea typeface="宋体" pitchFamily="2" charset="-122"/>
              </a:endParaRPr>
            </a:p>
          </p:txBody>
        </p:sp>
      </p:grpSp>
      <p:grpSp>
        <p:nvGrpSpPr>
          <p:cNvPr id="3" name="组合 2">
            <a:extLst>
              <a:ext uri="{FF2B5EF4-FFF2-40B4-BE49-F238E27FC236}">
                <a16:creationId xmlns:a16="http://schemas.microsoft.com/office/drawing/2014/main" id="{C229CE26-19F7-4481-AE75-F8276B3B2208}"/>
              </a:ext>
            </a:extLst>
          </p:cNvPr>
          <p:cNvGrpSpPr/>
          <p:nvPr/>
        </p:nvGrpSpPr>
        <p:grpSpPr>
          <a:xfrm>
            <a:off x="3371749" y="3811588"/>
            <a:ext cx="3355349" cy="2676525"/>
            <a:chOff x="3371749" y="3811588"/>
            <a:chExt cx="3355349" cy="2676525"/>
          </a:xfrm>
        </p:grpSpPr>
        <p:grpSp>
          <p:nvGrpSpPr>
            <p:cNvPr id="5" name="组合 4">
              <a:extLst>
                <a:ext uri="{FF2B5EF4-FFF2-40B4-BE49-F238E27FC236}">
                  <a16:creationId xmlns:a16="http://schemas.microsoft.com/office/drawing/2014/main" id="{AD42F167-B840-4BC5-A77A-75B0B8C342E7}"/>
                </a:ext>
              </a:extLst>
            </p:cNvPr>
            <p:cNvGrpSpPr>
              <a:grpSpLocks/>
            </p:cNvGrpSpPr>
            <p:nvPr/>
          </p:nvGrpSpPr>
          <p:grpSpPr bwMode="auto">
            <a:xfrm>
              <a:off x="3753442" y="3811588"/>
              <a:ext cx="2928937" cy="2273438"/>
              <a:chOff x="3753442" y="3811588"/>
              <a:chExt cx="2928937" cy="2273438"/>
            </a:xfrm>
          </p:grpSpPr>
          <p:sp>
            <p:nvSpPr>
              <p:cNvPr id="20506" name="任意多边形 14">
                <a:extLst>
                  <a:ext uri="{FF2B5EF4-FFF2-40B4-BE49-F238E27FC236}">
                    <a16:creationId xmlns:a16="http://schemas.microsoft.com/office/drawing/2014/main" id="{4E2FB960-02BC-4859-BA25-EC4E243260E3}"/>
                  </a:ext>
                </a:extLst>
              </p:cNvPr>
              <p:cNvSpPr>
                <a:spLocks noChangeArrowheads="1"/>
              </p:cNvSpPr>
              <p:nvPr/>
            </p:nvSpPr>
            <p:spPr bwMode="auto">
              <a:xfrm flipV="1">
                <a:off x="3890963" y="3811588"/>
                <a:ext cx="2243137" cy="1698625"/>
              </a:xfrm>
              <a:custGeom>
                <a:avLst/>
                <a:gdLst>
                  <a:gd name="T0" fmla="*/ 42606960 w 1552486"/>
                  <a:gd name="T1" fmla="*/ 32445922 h 1174802"/>
                  <a:gd name="T2" fmla="*/ 42606960 w 1552486"/>
                  <a:gd name="T3" fmla="*/ 15137803 h 1174802"/>
                  <a:gd name="T4" fmla="*/ 39792572 w 1552486"/>
                  <a:gd name="T5" fmla="*/ 15137803 h 1174802"/>
                  <a:gd name="T6" fmla="*/ 39792572 w 1552486"/>
                  <a:gd name="T7" fmla="*/ 16317904 h 1174802"/>
                  <a:gd name="T8" fmla="*/ 27831364 w 1552486"/>
                  <a:gd name="T9" fmla="*/ 4280930 h 1174802"/>
                  <a:gd name="T10" fmla="*/ 0 w 1552486"/>
                  <a:gd name="T11" fmla="*/ 7663861 h 1174802"/>
                  <a:gd name="T12" fmla="*/ 8286873 w 1552486"/>
                  <a:gd name="T13" fmla="*/ 11125490 h 1174802"/>
                  <a:gd name="T14" fmla="*/ 26815044 w 1552486"/>
                  <a:gd name="T15" fmla="*/ 29535019 h 1174802"/>
                  <a:gd name="T16" fmla="*/ 25485998 w 1552486"/>
                  <a:gd name="T17" fmla="*/ 29535019 h 1174802"/>
                  <a:gd name="T18" fmla="*/ 25485998 w 1552486"/>
                  <a:gd name="T19" fmla="*/ 32445922 h 1174802"/>
                  <a:gd name="T20" fmla="*/ 42606960 w 1552486"/>
                  <a:gd name="T21" fmla="*/ 32445922 h 11748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52486"/>
                  <a:gd name="T34" fmla="*/ 0 h 1174802"/>
                  <a:gd name="T35" fmla="*/ 1552486 w 1552486"/>
                  <a:gd name="T36" fmla="*/ 1174802 h 11748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52486" h="1174802">
                    <a:moveTo>
                      <a:pt x="1552486" y="1174802"/>
                    </a:moveTo>
                    <a:lnTo>
                      <a:pt x="1552486" y="548110"/>
                    </a:lnTo>
                    <a:lnTo>
                      <a:pt x="1449937" y="548110"/>
                    </a:lnTo>
                    <a:lnTo>
                      <a:pt x="1449937" y="590839"/>
                    </a:lnTo>
                    <a:lnTo>
                      <a:pt x="1014102" y="155004"/>
                    </a:lnTo>
                    <a:cubicBezTo>
                      <a:pt x="764374" y="-89025"/>
                      <a:pt x="312397" y="-42499"/>
                      <a:pt x="0" y="277493"/>
                    </a:cubicBezTo>
                    <a:cubicBezTo>
                      <a:pt x="126288" y="250906"/>
                      <a:pt x="258273" y="363901"/>
                      <a:pt x="301952" y="402832"/>
                    </a:cubicBezTo>
                    <a:lnTo>
                      <a:pt x="977070" y="1069404"/>
                    </a:lnTo>
                    <a:lnTo>
                      <a:pt x="928643" y="1069404"/>
                    </a:lnTo>
                    <a:lnTo>
                      <a:pt x="928643" y="1174802"/>
                    </a:lnTo>
                    <a:lnTo>
                      <a:pt x="1552486" y="1174802"/>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20507" name="矩形 21">
                <a:extLst>
                  <a:ext uri="{FF2B5EF4-FFF2-40B4-BE49-F238E27FC236}">
                    <a16:creationId xmlns:a16="http://schemas.microsoft.com/office/drawing/2014/main" id="{FADD358E-F632-4B47-BCF5-85305447C4BB}"/>
                  </a:ext>
                </a:extLst>
              </p:cNvPr>
              <p:cNvSpPr>
                <a:spLocks noChangeArrowheads="1"/>
              </p:cNvSpPr>
              <p:nvPr/>
            </p:nvSpPr>
            <p:spPr bwMode="auto">
              <a:xfrm>
                <a:off x="5510213" y="3838575"/>
                <a:ext cx="569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a:solidFill>
                      <a:srgbClr val="FFFFFF"/>
                    </a:solidFill>
                    <a:latin typeface="华文宋体" panose="02010600040101010101" pitchFamily="2" charset="-122"/>
                    <a:ea typeface="华文宋体" panose="02010600040101010101" pitchFamily="2" charset="-122"/>
                    <a:sym typeface="华文宋体" panose="02010600040101010101" pitchFamily="2" charset="-122"/>
                  </a:rPr>
                  <a:t>02</a:t>
                </a:r>
                <a:endParaRPr lang="zh-CN" altLang="en-US" sz="3200" b="1">
                  <a:solidFill>
                    <a:srgbClr val="FFFFFF"/>
                  </a:solidFill>
                  <a:latin typeface="华文宋体" panose="02010600040101010101" pitchFamily="2" charset="-122"/>
                  <a:ea typeface="华文宋体" panose="02010600040101010101" pitchFamily="2" charset="-122"/>
                  <a:sym typeface="华文宋体" panose="02010600040101010101" pitchFamily="2" charset="-122"/>
                </a:endParaRPr>
              </a:p>
            </p:txBody>
          </p:sp>
          <p:sp>
            <p:nvSpPr>
              <p:cNvPr id="20508" name="矩形 26">
                <a:extLst>
                  <a:ext uri="{FF2B5EF4-FFF2-40B4-BE49-F238E27FC236}">
                    <a16:creationId xmlns:a16="http://schemas.microsoft.com/office/drawing/2014/main" id="{1C3270CF-4C27-4B97-BA3A-F3F7ECCF4012}"/>
                  </a:ext>
                </a:extLst>
              </p:cNvPr>
              <p:cNvSpPr>
                <a:spLocks noChangeArrowheads="1"/>
              </p:cNvSpPr>
              <p:nvPr/>
            </p:nvSpPr>
            <p:spPr bwMode="auto">
              <a:xfrm rot="18900000">
                <a:off x="4746718" y="4462790"/>
                <a:ext cx="10967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b="1" dirty="0">
                    <a:solidFill>
                      <a:srgbClr val="FFFFFF"/>
                    </a:solidFill>
                    <a:latin typeface="华文宋体" panose="02010600040101010101" pitchFamily="2" charset="-122"/>
                    <a:ea typeface="华文宋体" panose="02010600040101010101" pitchFamily="2" charset="-122"/>
                    <a:sym typeface="华文宋体" panose="02010600040101010101" pitchFamily="2" charset="-122"/>
                  </a:rPr>
                  <a:t>reason</a:t>
                </a:r>
                <a:endParaRPr lang="zh-CN" altLang="en-US" dirty="0">
                  <a:solidFill>
                    <a:srgbClr val="FFFFFF"/>
                  </a:solidFill>
                  <a:latin typeface="华文宋体" panose="02010600040101010101" pitchFamily="2" charset="-122"/>
                  <a:ea typeface="华文宋体" panose="02010600040101010101" pitchFamily="2" charset="-122"/>
                  <a:sym typeface="华文宋体" panose="02010600040101010101" pitchFamily="2" charset="-122"/>
                </a:endParaRPr>
              </a:p>
            </p:txBody>
          </p:sp>
          <p:sp>
            <p:nvSpPr>
              <p:cNvPr id="20509" name="Freeform 52">
                <a:extLst>
                  <a:ext uri="{FF2B5EF4-FFF2-40B4-BE49-F238E27FC236}">
                    <a16:creationId xmlns:a16="http://schemas.microsoft.com/office/drawing/2014/main" id="{DF379CB7-5553-4A81-96D1-7AFA5FF6E379}"/>
                  </a:ext>
                </a:extLst>
              </p:cNvPr>
              <p:cNvSpPr>
                <a:spLocks noEditPoints="1" noChangeArrowheads="1"/>
              </p:cNvSpPr>
              <p:nvPr/>
            </p:nvSpPr>
            <p:spPr bwMode="auto">
              <a:xfrm>
                <a:off x="4511675" y="4970463"/>
                <a:ext cx="358775" cy="358775"/>
              </a:xfrm>
              <a:custGeom>
                <a:avLst/>
                <a:gdLst>
                  <a:gd name="T0" fmla="*/ 2147483646 w 144"/>
                  <a:gd name="T1" fmla="*/ 0 h 144"/>
                  <a:gd name="T2" fmla="*/ 0 w 144"/>
                  <a:gd name="T3" fmla="*/ 2147483646 h 144"/>
                  <a:gd name="T4" fmla="*/ 2147483646 w 144"/>
                  <a:gd name="T5" fmla="*/ 2147483646 h 144"/>
                  <a:gd name="T6" fmla="*/ 2147483646 w 144"/>
                  <a:gd name="T7" fmla="*/ 2147483646 h 144"/>
                  <a:gd name="T8" fmla="*/ 2147483646 w 144"/>
                  <a:gd name="T9" fmla="*/ 0 h 144"/>
                  <a:gd name="T10" fmla="*/ 2147483646 w 144"/>
                  <a:gd name="T11" fmla="*/ 2147483646 h 144"/>
                  <a:gd name="T12" fmla="*/ 2147483646 w 144"/>
                  <a:gd name="T13" fmla="*/ 2147483646 h 144"/>
                  <a:gd name="T14" fmla="*/ 2147483646 w 144"/>
                  <a:gd name="T15" fmla="*/ 2147483646 h 144"/>
                  <a:gd name="T16" fmla="*/ 2147483646 w 144"/>
                  <a:gd name="T17" fmla="*/ 2147483646 h 144"/>
                  <a:gd name="T18" fmla="*/ 2147483646 w 144"/>
                  <a:gd name="T19" fmla="*/ 2147483646 h 144"/>
                  <a:gd name="T20" fmla="*/ 2147483646 w 144"/>
                  <a:gd name="T21" fmla="*/ 2147483646 h 144"/>
                  <a:gd name="T22" fmla="*/ 2147483646 w 144"/>
                  <a:gd name="T23" fmla="*/ 2147483646 h 144"/>
                  <a:gd name="T24" fmla="*/ 2147483646 w 144"/>
                  <a:gd name="T25" fmla="*/ 2147483646 h 144"/>
                  <a:gd name="T26" fmla="*/ 2147483646 w 144"/>
                  <a:gd name="T27" fmla="*/ 2147483646 h 144"/>
                  <a:gd name="T28" fmla="*/ 2147483646 w 144"/>
                  <a:gd name="T29" fmla="*/ 2147483646 h 144"/>
                  <a:gd name="T30" fmla="*/ 2147483646 w 144"/>
                  <a:gd name="T31" fmla="*/ 2147483646 h 144"/>
                  <a:gd name="T32" fmla="*/ 2147483646 w 144"/>
                  <a:gd name="T33" fmla="*/ 2147483646 h 144"/>
                  <a:gd name="T34" fmla="*/ 2147483646 w 144"/>
                  <a:gd name="T35" fmla="*/ 2147483646 h 144"/>
                  <a:gd name="T36" fmla="*/ 2147483646 w 144"/>
                  <a:gd name="T37" fmla="*/ 2147483646 h 144"/>
                  <a:gd name="T38" fmla="*/ 2147483646 w 144"/>
                  <a:gd name="T39" fmla="*/ 2147483646 h 144"/>
                  <a:gd name="T40" fmla="*/ 2147483646 w 144"/>
                  <a:gd name="T41" fmla="*/ 2147483646 h 144"/>
                  <a:gd name="T42" fmla="*/ 2147483646 w 144"/>
                  <a:gd name="T43" fmla="*/ 2147483646 h 144"/>
                  <a:gd name="T44" fmla="*/ 2147483646 w 144"/>
                  <a:gd name="T45" fmla="*/ 2147483646 h 144"/>
                  <a:gd name="T46" fmla="*/ 2147483646 w 144"/>
                  <a:gd name="T47" fmla="*/ 2147483646 h 144"/>
                  <a:gd name="T48" fmla="*/ 2147483646 w 144"/>
                  <a:gd name="T49" fmla="*/ 2147483646 h 144"/>
                  <a:gd name="T50" fmla="*/ 2147483646 w 144"/>
                  <a:gd name="T51" fmla="*/ 2147483646 h 144"/>
                  <a:gd name="T52" fmla="*/ 2147483646 w 144"/>
                  <a:gd name="T53" fmla="*/ 2147483646 h 1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4"/>
                  <a:gd name="T82" fmla="*/ 0 h 144"/>
                  <a:gd name="T83" fmla="*/ 144 w 144"/>
                  <a:gd name="T84" fmla="*/ 144 h 14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4" h="144">
                    <a:moveTo>
                      <a:pt x="72" y="0"/>
                    </a:moveTo>
                    <a:cubicBezTo>
                      <a:pt x="32" y="0"/>
                      <a:pt x="0" y="32"/>
                      <a:pt x="0" y="72"/>
                    </a:cubicBezTo>
                    <a:cubicBezTo>
                      <a:pt x="0" y="112"/>
                      <a:pt x="32" y="144"/>
                      <a:pt x="72" y="144"/>
                    </a:cubicBezTo>
                    <a:cubicBezTo>
                      <a:pt x="112" y="144"/>
                      <a:pt x="144" y="112"/>
                      <a:pt x="144" y="72"/>
                    </a:cubicBezTo>
                    <a:cubicBezTo>
                      <a:pt x="144" y="32"/>
                      <a:pt x="112" y="0"/>
                      <a:pt x="72" y="0"/>
                    </a:cubicBezTo>
                    <a:close/>
                    <a:moveTo>
                      <a:pt x="110" y="76"/>
                    </a:moveTo>
                    <a:cubicBezTo>
                      <a:pt x="110" y="81"/>
                      <a:pt x="108" y="87"/>
                      <a:pt x="105" y="91"/>
                    </a:cubicBezTo>
                    <a:cubicBezTo>
                      <a:pt x="109" y="104"/>
                      <a:pt x="109" y="104"/>
                      <a:pt x="109" y="104"/>
                    </a:cubicBezTo>
                    <a:cubicBezTo>
                      <a:pt x="91" y="117"/>
                      <a:pt x="91" y="117"/>
                      <a:pt x="91" y="117"/>
                    </a:cubicBezTo>
                    <a:cubicBezTo>
                      <a:pt x="80" y="110"/>
                      <a:pt x="80" y="110"/>
                      <a:pt x="80" y="110"/>
                    </a:cubicBezTo>
                    <a:cubicBezTo>
                      <a:pt x="78" y="110"/>
                      <a:pt x="75" y="111"/>
                      <a:pt x="72" y="111"/>
                    </a:cubicBezTo>
                    <a:cubicBezTo>
                      <a:pt x="69" y="111"/>
                      <a:pt x="66" y="110"/>
                      <a:pt x="64" y="110"/>
                    </a:cubicBezTo>
                    <a:cubicBezTo>
                      <a:pt x="53" y="117"/>
                      <a:pt x="53" y="117"/>
                      <a:pt x="53" y="117"/>
                    </a:cubicBezTo>
                    <a:cubicBezTo>
                      <a:pt x="35" y="104"/>
                      <a:pt x="35" y="104"/>
                      <a:pt x="35" y="104"/>
                    </a:cubicBezTo>
                    <a:cubicBezTo>
                      <a:pt x="39" y="91"/>
                      <a:pt x="39" y="91"/>
                      <a:pt x="39" y="91"/>
                    </a:cubicBezTo>
                    <a:cubicBezTo>
                      <a:pt x="36" y="87"/>
                      <a:pt x="34" y="81"/>
                      <a:pt x="34" y="76"/>
                    </a:cubicBezTo>
                    <a:cubicBezTo>
                      <a:pt x="23" y="68"/>
                      <a:pt x="23" y="68"/>
                      <a:pt x="23" y="68"/>
                    </a:cubicBezTo>
                    <a:cubicBezTo>
                      <a:pt x="30" y="46"/>
                      <a:pt x="30" y="46"/>
                      <a:pt x="30" y="46"/>
                    </a:cubicBezTo>
                    <a:cubicBezTo>
                      <a:pt x="43" y="46"/>
                      <a:pt x="43" y="46"/>
                      <a:pt x="43" y="46"/>
                    </a:cubicBezTo>
                    <a:cubicBezTo>
                      <a:pt x="47" y="42"/>
                      <a:pt x="51" y="39"/>
                      <a:pt x="56" y="37"/>
                    </a:cubicBezTo>
                    <a:cubicBezTo>
                      <a:pt x="60" y="24"/>
                      <a:pt x="60" y="24"/>
                      <a:pt x="60" y="24"/>
                    </a:cubicBezTo>
                    <a:cubicBezTo>
                      <a:pt x="84" y="24"/>
                      <a:pt x="84" y="24"/>
                      <a:pt x="84" y="24"/>
                    </a:cubicBezTo>
                    <a:cubicBezTo>
                      <a:pt x="88" y="37"/>
                      <a:pt x="88" y="37"/>
                      <a:pt x="88" y="37"/>
                    </a:cubicBezTo>
                    <a:cubicBezTo>
                      <a:pt x="93" y="39"/>
                      <a:pt x="97" y="42"/>
                      <a:pt x="101" y="46"/>
                    </a:cubicBezTo>
                    <a:cubicBezTo>
                      <a:pt x="114" y="46"/>
                      <a:pt x="114" y="46"/>
                      <a:pt x="114" y="46"/>
                    </a:cubicBezTo>
                    <a:cubicBezTo>
                      <a:pt x="121" y="68"/>
                      <a:pt x="121" y="68"/>
                      <a:pt x="121" y="68"/>
                    </a:cubicBezTo>
                    <a:lnTo>
                      <a:pt x="110" y="76"/>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0510" name="矩形 2">
                <a:extLst>
                  <a:ext uri="{FF2B5EF4-FFF2-40B4-BE49-F238E27FC236}">
                    <a16:creationId xmlns:a16="http://schemas.microsoft.com/office/drawing/2014/main" id="{D55FEDBF-7190-43F3-9EA3-ADFC71726261}"/>
                  </a:ext>
                </a:extLst>
              </p:cNvPr>
              <p:cNvSpPr>
                <a:spLocks noChangeArrowheads="1"/>
              </p:cNvSpPr>
              <p:nvPr/>
            </p:nvSpPr>
            <p:spPr bwMode="auto">
              <a:xfrm>
                <a:off x="3753442" y="5684916"/>
                <a:ext cx="29289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zh-CN" altLang="en-US" sz="2000" dirty="0">
                    <a:latin typeface="微软雅黑" panose="020B0503020204020204" pitchFamily="34" charset="-122"/>
                    <a:ea typeface="微软雅黑" panose="020B0503020204020204" pitchFamily="34" charset="-122"/>
                  </a:rPr>
                  <a:t>移动支付的普及</a:t>
                </a:r>
              </a:p>
            </p:txBody>
          </p:sp>
        </p:grpSp>
        <p:sp>
          <p:nvSpPr>
            <p:cNvPr id="38" name="矩形 37">
              <a:extLst>
                <a:ext uri="{FF2B5EF4-FFF2-40B4-BE49-F238E27FC236}">
                  <a16:creationId xmlns:a16="http://schemas.microsoft.com/office/drawing/2014/main" id="{C7D3C5BA-3DE4-4544-A95E-387A3DAA511E}"/>
                </a:ext>
              </a:extLst>
            </p:cNvPr>
            <p:cNvSpPr/>
            <p:nvPr/>
          </p:nvSpPr>
          <p:spPr bwMode="auto">
            <a:xfrm>
              <a:off x="3371749" y="5587480"/>
              <a:ext cx="3355349" cy="900633"/>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grpSp>
      <p:grpSp>
        <p:nvGrpSpPr>
          <p:cNvPr id="9" name="组合 8">
            <a:extLst>
              <a:ext uri="{FF2B5EF4-FFF2-40B4-BE49-F238E27FC236}">
                <a16:creationId xmlns:a16="http://schemas.microsoft.com/office/drawing/2014/main" id="{09ECBE7D-B28F-4562-8C35-76B4EC2B8438}"/>
              </a:ext>
            </a:extLst>
          </p:cNvPr>
          <p:cNvGrpSpPr/>
          <p:nvPr/>
        </p:nvGrpSpPr>
        <p:grpSpPr>
          <a:xfrm>
            <a:off x="8244552" y="3599325"/>
            <a:ext cx="3840001" cy="2907566"/>
            <a:chOff x="7479636" y="3811588"/>
            <a:chExt cx="3840001" cy="2907566"/>
          </a:xfrm>
        </p:grpSpPr>
        <p:grpSp>
          <p:nvGrpSpPr>
            <p:cNvPr id="7" name="组合 6">
              <a:extLst>
                <a:ext uri="{FF2B5EF4-FFF2-40B4-BE49-F238E27FC236}">
                  <a16:creationId xmlns:a16="http://schemas.microsoft.com/office/drawing/2014/main" id="{9B9A423A-1768-4475-BC50-A38EAE7223E2}"/>
                </a:ext>
              </a:extLst>
            </p:cNvPr>
            <p:cNvGrpSpPr>
              <a:grpSpLocks/>
            </p:cNvGrpSpPr>
            <p:nvPr/>
          </p:nvGrpSpPr>
          <p:grpSpPr bwMode="auto">
            <a:xfrm>
              <a:off x="7698608" y="3811588"/>
              <a:ext cx="3621029" cy="2786984"/>
              <a:chOff x="7698608" y="3811588"/>
              <a:chExt cx="3621029" cy="2786984"/>
            </a:xfrm>
          </p:grpSpPr>
          <p:sp>
            <p:nvSpPr>
              <p:cNvPr id="20496" name="任意多边形 19">
                <a:extLst>
                  <a:ext uri="{FF2B5EF4-FFF2-40B4-BE49-F238E27FC236}">
                    <a16:creationId xmlns:a16="http://schemas.microsoft.com/office/drawing/2014/main" id="{54B09B03-C4A7-4A0A-8BD4-9DA7235AB814}"/>
                  </a:ext>
                </a:extLst>
              </p:cNvPr>
              <p:cNvSpPr>
                <a:spLocks noChangeArrowheads="1"/>
              </p:cNvSpPr>
              <p:nvPr/>
            </p:nvSpPr>
            <p:spPr bwMode="auto">
              <a:xfrm flipV="1">
                <a:off x="8150225" y="3811588"/>
                <a:ext cx="2244725" cy="1698625"/>
              </a:xfrm>
              <a:custGeom>
                <a:avLst/>
                <a:gdLst>
                  <a:gd name="T0" fmla="*/ 42879207 w 1552486"/>
                  <a:gd name="T1" fmla="*/ 32445922 h 1174802"/>
                  <a:gd name="T2" fmla="*/ 42879207 w 1552486"/>
                  <a:gd name="T3" fmla="*/ 15137803 h 1174802"/>
                  <a:gd name="T4" fmla="*/ 40046819 w 1552486"/>
                  <a:gd name="T5" fmla="*/ 15137803 h 1174802"/>
                  <a:gd name="T6" fmla="*/ 40046819 w 1552486"/>
                  <a:gd name="T7" fmla="*/ 16317904 h 1174802"/>
                  <a:gd name="T8" fmla="*/ 28009185 w 1552486"/>
                  <a:gd name="T9" fmla="*/ 4280930 h 1174802"/>
                  <a:gd name="T10" fmla="*/ 0 w 1552486"/>
                  <a:gd name="T11" fmla="*/ 7663861 h 1174802"/>
                  <a:gd name="T12" fmla="*/ 8339829 w 1552486"/>
                  <a:gd name="T13" fmla="*/ 11125490 h 1174802"/>
                  <a:gd name="T14" fmla="*/ 26986387 w 1552486"/>
                  <a:gd name="T15" fmla="*/ 29535019 h 1174802"/>
                  <a:gd name="T16" fmla="*/ 25648848 w 1552486"/>
                  <a:gd name="T17" fmla="*/ 29535019 h 1174802"/>
                  <a:gd name="T18" fmla="*/ 25648848 w 1552486"/>
                  <a:gd name="T19" fmla="*/ 32445922 h 1174802"/>
                  <a:gd name="T20" fmla="*/ 42879207 w 1552486"/>
                  <a:gd name="T21" fmla="*/ 32445922 h 11748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52486"/>
                  <a:gd name="T34" fmla="*/ 0 h 1174802"/>
                  <a:gd name="T35" fmla="*/ 1552486 w 1552486"/>
                  <a:gd name="T36" fmla="*/ 1174802 h 11748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52486" h="1174802">
                    <a:moveTo>
                      <a:pt x="1552486" y="1174802"/>
                    </a:moveTo>
                    <a:lnTo>
                      <a:pt x="1552486" y="548110"/>
                    </a:lnTo>
                    <a:lnTo>
                      <a:pt x="1449937" y="548110"/>
                    </a:lnTo>
                    <a:lnTo>
                      <a:pt x="1449937" y="590839"/>
                    </a:lnTo>
                    <a:lnTo>
                      <a:pt x="1014102" y="155004"/>
                    </a:lnTo>
                    <a:cubicBezTo>
                      <a:pt x="764374" y="-89025"/>
                      <a:pt x="312397" y="-42499"/>
                      <a:pt x="0" y="277493"/>
                    </a:cubicBezTo>
                    <a:cubicBezTo>
                      <a:pt x="126288" y="250906"/>
                      <a:pt x="258273" y="363901"/>
                      <a:pt x="301952" y="402832"/>
                    </a:cubicBezTo>
                    <a:lnTo>
                      <a:pt x="977070" y="1069404"/>
                    </a:lnTo>
                    <a:lnTo>
                      <a:pt x="928643" y="1069404"/>
                    </a:lnTo>
                    <a:lnTo>
                      <a:pt x="928643" y="1174802"/>
                    </a:lnTo>
                    <a:lnTo>
                      <a:pt x="1552486" y="1174802"/>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20497" name="矩形 23">
                <a:extLst>
                  <a:ext uri="{FF2B5EF4-FFF2-40B4-BE49-F238E27FC236}">
                    <a16:creationId xmlns:a16="http://schemas.microsoft.com/office/drawing/2014/main" id="{71C17E52-6D9C-407A-8FFE-B45CB465AC07}"/>
                  </a:ext>
                </a:extLst>
              </p:cNvPr>
              <p:cNvSpPr>
                <a:spLocks noChangeArrowheads="1"/>
              </p:cNvSpPr>
              <p:nvPr/>
            </p:nvSpPr>
            <p:spPr bwMode="auto">
              <a:xfrm>
                <a:off x="9763125" y="3883025"/>
                <a:ext cx="5699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a:solidFill>
                      <a:srgbClr val="FFFFFF"/>
                    </a:solidFill>
                    <a:latin typeface="华文宋体" panose="02010600040101010101" pitchFamily="2" charset="-122"/>
                    <a:ea typeface="华文宋体" panose="02010600040101010101" pitchFamily="2" charset="-122"/>
                    <a:sym typeface="华文宋体" panose="02010600040101010101" pitchFamily="2" charset="-122"/>
                  </a:rPr>
                  <a:t>04</a:t>
                </a:r>
                <a:endParaRPr lang="zh-CN" altLang="en-US" sz="3200" b="1">
                  <a:solidFill>
                    <a:srgbClr val="FFFFFF"/>
                  </a:solidFill>
                  <a:latin typeface="华文宋体" panose="02010600040101010101" pitchFamily="2" charset="-122"/>
                  <a:ea typeface="华文宋体" panose="02010600040101010101" pitchFamily="2" charset="-122"/>
                  <a:sym typeface="华文宋体" panose="02010600040101010101" pitchFamily="2" charset="-122"/>
                </a:endParaRPr>
              </a:p>
            </p:txBody>
          </p:sp>
          <p:sp>
            <p:nvSpPr>
              <p:cNvPr id="20498" name="矩形 27">
                <a:extLst>
                  <a:ext uri="{FF2B5EF4-FFF2-40B4-BE49-F238E27FC236}">
                    <a16:creationId xmlns:a16="http://schemas.microsoft.com/office/drawing/2014/main" id="{FF828B3E-E30F-4766-986D-AC522F2EB26D}"/>
                  </a:ext>
                </a:extLst>
              </p:cNvPr>
              <p:cNvSpPr>
                <a:spLocks noChangeArrowheads="1"/>
              </p:cNvSpPr>
              <p:nvPr/>
            </p:nvSpPr>
            <p:spPr bwMode="auto">
              <a:xfrm rot="18900000">
                <a:off x="8960736" y="4436597"/>
                <a:ext cx="10967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b="1" dirty="0">
                    <a:solidFill>
                      <a:srgbClr val="FFFFFF"/>
                    </a:solidFill>
                    <a:latin typeface="华文宋体" panose="02010600040101010101" pitchFamily="2" charset="-122"/>
                    <a:ea typeface="华文宋体" panose="02010600040101010101" pitchFamily="2" charset="-122"/>
                    <a:sym typeface="华文宋体" panose="02010600040101010101" pitchFamily="2" charset="-122"/>
                  </a:rPr>
                  <a:t>reason</a:t>
                </a:r>
                <a:endParaRPr lang="zh-CN" altLang="en-US" dirty="0">
                  <a:solidFill>
                    <a:srgbClr val="FFFFFF"/>
                  </a:solidFill>
                  <a:latin typeface="华文宋体" panose="02010600040101010101" pitchFamily="2" charset="-122"/>
                  <a:ea typeface="华文宋体" panose="02010600040101010101" pitchFamily="2" charset="-122"/>
                  <a:sym typeface="华文宋体" panose="02010600040101010101" pitchFamily="2" charset="-122"/>
                </a:endParaRPr>
              </a:p>
            </p:txBody>
          </p:sp>
          <p:sp>
            <p:nvSpPr>
              <p:cNvPr id="20499" name="Freeform 62">
                <a:extLst>
                  <a:ext uri="{FF2B5EF4-FFF2-40B4-BE49-F238E27FC236}">
                    <a16:creationId xmlns:a16="http://schemas.microsoft.com/office/drawing/2014/main" id="{3C8E896D-9513-4EFF-B8E6-A1A536AD245F}"/>
                  </a:ext>
                </a:extLst>
              </p:cNvPr>
              <p:cNvSpPr>
                <a:spLocks noEditPoints="1" noChangeArrowheads="1"/>
              </p:cNvSpPr>
              <p:nvPr/>
            </p:nvSpPr>
            <p:spPr bwMode="auto">
              <a:xfrm>
                <a:off x="8737600" y="4970463"/>
                <a:ext cx="358775" cy="358775"/>
              </a:xfrm>
              <a:custGeom>
                <a:avLst/>
                <a:gdLst>
                  <a:gd name="T0" fmla="*/ 2147483646 w 144"/>
                  <a:gd name="T1" fmla="*/ 0 h 144"/>
                  <a:gd name="T2" fmla="*/ 0 w 144"/>
                  <a:gd name="T3" fmla="*/ 2147483646 h 144"/>
                  <a:gd name="T4" fmla="*/ 2147483646 w 144"/>
                  <a:gd name="T5" fmla="*/ 2147483646 h 144"/>
                  <a:gd name="T6" fmla="*/ 2147483646 w 144"/>
                  <a:gd name="T7" fmla="*/ 2147483646 h 144"/>
                  <a:gd name="T8" fmla="*/ 2147483646 w 144"/>
                  <a:gd name="T9" fmla="*/ 0 h 144"/>
                  <a:gd name="T10" fmla="*/ 2147483646 w 144"/>
                  <a:gd name="T11" fmla="*/ 2147483646 h 144"/>
                  <a:gd name="T12" fmla="*/ 2147483646 w 144"/>
                  <a:gd name="T13" fmla="*/ 2147483646 h 144"/>
                  <a:gd name="T14" fmla="*/ 2147483646 w 144"/>
                  <a:gd name="T15" fmla="*/ 2147483646 h 144"/>
                  <a:gd name="T16" fmla="*/ 2147483646 w 144"/>
                  <a:gd name="T17" fmla="*/ 2147483646 h 144"/>
                  <a:gd name="T18" fmla="*/ 2147483646 w 144"/>
                  <a:gd name="T19" fmla="*/ 2147483646 h 144"/>
                  <a:gd name="T20" fmla="*/ 2147483646 w 144"/>
                  <a:gd name="T21" fmla="*/ 2147483646 h 144"/>
                  <a:gd name="T22" fmla="*/ 2147483646 w 144"/>
                  <a:gd name="T23" fmla="*/ 2147483646 h 144"/>
                  <a:gd name="T24" fmla="*/ 2147483646 w 144"/>
                  <a:gd name="T25" fmla="*/ 2147483646 h 144"/>
                  <a:gd name="T26" fmla="*/ 2147483646 w 144"/>
                  <a:gd name="T27" fmla="*/ 2147483646 h 144"/>
                  <a:gd name="T28" fmla="*/ 2147483646 w 144"/>
                  <a:gd name="T29" fmla="*/ 2147483646 h 144"/>
                  <a:gd name="T30" fmla="*/ 2147483646 w 144"/>
                  <a:gd name="T31" fmla="*/ 2147483646 h 144"/>
                  <a:gd name="T32" fmla="*/ 2147483646 w 144"/>
                  <a:gd name="T33" fmla="*/ 2147483646 h 144"/>
                  <a:gd name="T34" fmla="*/ 2147483646 w 144"/>
                  <a:gd name="T35" fmla="*/ 2147483646 h 144"/>
                  <a:gd name="T36" fmla="*/ 2147483646 w 144"/>
                  <a:gd name="T37" fmla="*/ 2147483646 h 144"/>
                  <a:gd name="T38" fmla="*/ 2147483646 w 144"/>
                  <a:gd name="T39" fmla="*/ 2147483646 h 144"/>
                  <a:gd name="T40" fmla="*/ 2147483646 w 144"/>
                  <a:gd name="T41" fmla="*/ 2147483646 h 144"/>
                  <a:gd name="T42" fmla="*/ 2147483646 w 144"/>
                  <a:gd name="T43" fmla="*/ 2147483646 h 144"/>
                  <a:gd name="T44" fmla="*/ 2147483646 w 144"/>
                  <a:gd name="T45" fmla="*/ 2147483646 h 144"/>
                  <a:gd name="T46" fmla="*/ 2147483646 w 144"/>
                  <a:gd name="T47" fmla="*/ 2147483646 h 144"/>
                  <a:gd name="T48" fmla="*/ 2147483646 w 144"/>
                  <a:gd name="T49" fmla="*/ 2147483646 h 144"/>
                  <a:gd name="T50" fmla="*/ 2147483646 w 144"/>
                  <a:gd name="T51" fmla="*/ 2147483646 h 144"/>
                  <a:gd name="T52" fmla="*/ 2147483646 w 144"/>
                  <a:gd name="T53" fmla="*/ 2147483646 h 144"/>
                  <a:gd name="T54" fmla="*/ 2147483646 w 144"/>
                  <a:gd name="T55" fmla="*/ 2147483646 h 144"/>
                  <a:gd name="T56" fmla="*/ 2147483646 w 144"/>
                  <a:gd name="T57" fmla="*/ 2147483646 h 144"/>
                  <a:gd name="T58" fmla="*/ 2147483646 w 144"/>
                  <a:gd name="T59" fmla="*/ 2147483646 h 144"/>
                  <a:gd name="T60" fmla="*/ 2147483646 w 144"/>
                  <a:gd name="T61" fmla="*/ 2147483646 h 144"/>
                  <a:gd name="T62" fmla="*/ 2147483646 w 144"/>
                  <a:gd name="T63" fmla="*/ 2147483646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4"/>
                  <a:gd name="T97" fmla="*/ 0 h 144"/>
                  <a:gd name="T98" fmla="*/ 144 w 144"/>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4" h="144">
                    <a:moveTo>
                      <a:pt x="72" y="0"/>
                    </a:moveTo>
                    <a:cubicBezTo>
                      <a:pt x="32" y="0"/>
                      <a:pt x="0" y="32"/>
                      <a:pt x="0" y="72"/>
                    </a:cubicBezTo>
                    <a:cubicBezTo>
                      <a:pt x="0" y="112"/>
                      <a:pt x="32" y="144"/>
                      <a:pt x="72" y="144"/>
                    </a:cubicBezTo>
                    <a:cubicBezTo>
                      <a:pt x="112" y="144"/>
                      <a:pt x="144" y="112"/>
                      <a:pt x="144" y="72"/>
                    </a:cubicBezTo>
                    <a:cubicBezTo>
                      <a:pt x="144" y="32"/>
                      <a:pt x="112" y="0"/>
                      <a:pt x="72" y="0"/>
                    </a:cubicBezTo>
                    <a:close/>
                    <a:moveTo>
                      <a:pt x="50" y="107"/>
                    </a:moveTo>
                    <a:cubicBezTo>
                      <a:pt x="50" y="109"/>
                      <a:pt x="49" y="110"/>
                      <a:pt x="48" y="110"/>
                    </a:cubicBezTo>
                    <a:cubicBezTo>
                      <a:pt x="33" y="110"/>
                      <a:pt x="33" y="110"/>
                      <a:pt x="33" y="110"/>
                    </a:cubicBezTo>
                    <a:cubicBezTo>
                      <a:pt x="31" y="110"/>
                      <a:pt x="30" y="109"/>
                      <a:pt x="30" y="107"/>
                    </a:cubicBezTo>
                    <a:cubicBezTo>
                      <a:pt x="30" y="76"/>
                      <a:pt x="30" y="76"/>
                      <a:pt x="30" y="76"/>
                    </a:cubicBezTo>
                    <a:cubicBezTo>
                      <a:pt x="30" y="75"/>
                      <a:pt x="31" y="74"/>
                      <a:pt x="33" y="74"/>
                    </a:cubicBezTo>
                    <a:cubicBezTo>
                      <a:pt x="48" y="74"/>
                      <a:pt x="48" y="74"/>
                      <a:pt x="48" y="74"/>
                    </a:cubicBezTo>
                    <a:cubicBezTo>
                      <a:pt x="49" y="74"/>
                      <a:pt x="50" y="75"/>
                      <a:pt x="50" y="76"/>
                    </a:cubicBezTo>
                    <a:lnTo>
                      <a:pt x="50" y="107"/>
                    </a:lnTo>
                    <a:close/>
                    <a:moveTo>
                      <a:pt x="80" y="107"/>
                    </a:moveTo>
                    <a:cubicBezTo>
                      <a:pt x="80" y="109"/>
                      <a:pt x="79" y="110"/>
                      <a:pt x="77" y="110"/>
                    </a:cubicBezTo>
                    <a:cubicBezTo>
                      <a:pt x="63" y="110"/>
                      <a:pt x="63" y="110"/>
                      <a:pt x="63" y="110"/>
                    </a:cubicBezTo>
                    <a:cubicBezTo>
                      <a:pt x="61" y="110"/>
                      <a:pt x="60" y="109"/>
                      <a:pt x="60" y="107"/>
                    </a:cubicBezTo>
                    <a:cubicBezTo>
                      <a:pt x="60" y="55"/>
                      <a:pt x="60" y="55"/>
                      <a:pt x="60" y="55"/>
                    </a:cubicBezTo>
                    <a:cubicBezTo>
                      <a:pt x="60" y="53"/>
                      <a:pt x="61" y="52"/>
                      <a:pt x="63" y="52"/>
                    </a:cubicBezTo>
                    <a:cubicBezTo>
                      <a:pt x="77" y="52"/>
                      <a:pt x="77" y="52"/>
                      <a:pt x="77" y="52"/>
                    </a:cubicBezTo>
                    <a:cubicBezTo>
                      <a:pt x="79" y="52"/>
                      <a:pt x="80" y="53"/>
                      <a:pt x="80" y="55"/>
                    </a:cubicBezTo>
                    <a:lnTo>
                      <a:pt x="80" y="107"/>
                    </a:lnTo>
                    <a:close/>
                    <a:moveTo>
                      <a:pt x="110" y="107"/>
                    </a:moveTo>
                    <a:cubicBezTo>
                      <a:pt x="110" y="109"/>
                      <a:pt x="108" y="110"/>
                      <a:pt x="107" y="110"/>
                    </a:cubicBezTo>
                    <a:cubicBezTo>
                      <a:pt x="92" y="110"/>
                      <a:pt x="92" y="110"/>
                      <a:pt x="92" y="110"/>
                    </a:cubicBezTo>
                    <a:cubicBezTo>
                      <a:pt x="91" y="110"/>
                      <a:pt x="89" y="109"/>
                      <a:pt x="89" y="107"/>
                    </a:cubicBezTo>
                    <a:cubicBezTo>
                      <a:pt x="89" y="32"/>
                      <a:pt x="89" y="32"/>
                      <a:pt x="89" y="32"/>
                    </a:cubicBezTo>
                    <a:cubicBezTo>
                      <a:pt x="89" y="30"/>
                      <a:pt x="91" y="29"/>
                      <a:pt x="92" y="29"/>
                    </a:cubicBezTo>
                    <a:cubicBezTo>
                      <a:pt x="107" y="29"/>
                      <a:pt x="107" y="29"/>
                      <a:pt x="107" y="29"/>
                    </a:cubicBezTo>
                    <a:cubicBezTo>
                      <a:pt x="108" y="29"/>
                      <a:pt x="110" y="30"/>
                      <a:pt x="110" y="32"/>
                    </a:cubicBezTo>
                    <a:lnTo>
                      <a:pt x="110" y="107"/>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0500" name="矩形 4">
                <a:extLst>
                  <a:ext uri="{FF2B5EF4-FFF2-40B4-BE49-F238E27FC236}">
                    <a16:creationId xmlns:a16="http://schemas.microsoft.com/office/drawing/2014/main" id="{AFCE6207-9D3A-48F8-8E19-4AFC62F4579D}"/>
                  </a:ext>
                </a:extLst>
              </p:cNvPr>
              <p:cNvSpPr>
                <a:spLocks noChangeArrowheads="1"/>
              </p:cNvSpPr>
              <p:nvPr/>
            </p:nvSpPr>
            <p:spPr bwMode="auto">
              <a:xfrm>
                <a:off x="7698608" y="5890686"/>
                <a:ext cx="36210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zh-CN" altLang="zh-CN" sz="2000" dirty="0">
                    <a:latin typeface="微软雅黑" panose="020B0503020204020204" pitchFamily="34" charset="-122"/>
                    <a:ea typeface="微软雅黑" panose="020B0503020204020204" pitchFamily="34" charset="-122"/>
                  </a:rPr>
                  <a:t>传统的零售业在暴跌，流量和毛利都被互联网公司撸走了</a:t>
                </a:r>
                <a:endParaRPr lang="zh-CN" altLang="en-US" sz="1600" dirty="0">
                  <a:latin typeface="微软雅黑" panose="020B0503020204020204" pitchFamily="34" charset="-122"/>
                  <a:ea typeface="微软雅黑" panose="020B0503020204020204" pitchFamily="34" charset="-122"/>
                </a:endParaRPr>
              </a:p>
            </p:txBody>
          </p:sp>
        </p:grpSp>
        <p:sp>
          <p:nvSpPr>
            <p:cNvPr id="40" name="矩形 39">
              <a:extLst>
                <a:ext uri="{FF2B5EF4-FFF2-40B4-BE49-F238E27FC236}">
                  <a16:creationId xmlns:a16="http://schemas.microsoft.com/office/drawing/2014/main" id="{FD1AA9E6-9813-4D42-A0F4-BBB39DEB40A6}"/>
                </a:ext>
              </a:extLst>
            </p:cNvPr>
            <p:cNvSpPr/>
            <p:nvPr/>
          </p:nvSpPr>
          <p:spPr bwMode="auto">
            <a:xfrm>
              <a:off x="7479636" y="5798404"/>
              <a:ext cx="3755127" cy="920750"/>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Arial" pitchFamily="34" charset="0"/>
                <a:ea typeface="宋体" pitchFamily="2" charset="-122"/>
              </a:endParaRPr>
            </a:p>
          </p:txBody>
        </p:sp>
      </p:gr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22530" name="矩形 29">
            <a:extLst>
              <a:ext uri="{FF2B5EF4-FFF2-40B4-BE49-F238E27FC236}">
                <a16:creationId xmlns:a16="http://schemas.microsoft.com/office/drawing/2014/main" id="{E22B2B42-36E6-4744-AB82-A6770D2FC2CE}"/>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2531" name="矩形 30">
            <a:extLst>
              <a:ext uri="{FF2B5EF4-FFF2-40B4-BE49-F238E27FC236}">
                <a16:creationId xmlns:a16="http://schemas.microsoft.com/office/drawing/2014/main" id="{4599C0FA-A762-41F0-A61A-228138F64B20}"/>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2532" name="直接连接符 8">
            <a:extLst>
              <a:ext uri="{FF2B5EF4-FFF2-40B4-BE49-F238E27FC236}">
                <a16:creationId xmlns:a16="http://schemas.microsoft.com/office/drawing/2014/main" id="{173EDCD1-1F10-4E44-B4D4-EE388CE0FC7E}"/>
              </a:ext>
            </a:extLst>
          </p:cNvPr>
          <p:cNvSpPr>
            <a:spLocks noChangeShapeType="1"/>
          </p:cNvSpPr>
          <p:nvPr/>
        </p:nvSpPr>
        <p:spPr bwMode="auto">
          <a:xfrm flipV="1">
            <a:off x="7204075"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2533" name="直接连接符 10">
            <a:extLst>
              <a:ext uri="{FF2B5EF4-FFF2-40B4-BE49-F238E27FC236}">
                <a16:creationId xmlns:a16="http://schemas.microsoft.com/office/drawing/2014/main" id="{22F0774B-9A34-4655-BF0A-132E67E3EC1C}"/>
              </a:ext>
            </a:extLst>
          </p:cNvPr>
          <p:cNvSpPr>
            <a:spLocks noChangeShapeType="1"/>
          </p:cNvSpPr>
          <p:nvPr/>
        </p:nvSpPr>
        <p:spPr bwMode="auto">
          <a:xfrm flipV="1">
            <a:off x="342900"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7" name="组合 6">
            <a:extLst>
              <a:ext uri="{FF2B5EF4-FFF2-40B4-BE49-F238E27FC236}">
                <a16:creationId xmlns:a16="http://schemas.microsoft.com/office/drawing/2014/main" id="{195D173B-45D2-4C86-A15E-D8FF8FAF9890}"/>
              </a:ext>
            </a:extLst>
          </p:cNvPr>
          <p:cNvGrpSpPr>
            <a:grpSpLocks/>
          </p:cNvGrpSpPr>
          <p:nvPr/>
        </p:nvGrpSpPr>
        <p:grpSpPr bwMode="auto">
          <a:xfrm>
            <a:off x="983456" y="1952628"/>
            <a:ext cx="1487487" cy="1065215"/>
            <a:chOff x="7146925" y="1455738"/>
            <a:chExt cx="4186237" cy="2298700"/>
          </a:xfrm>
        </p:grpSpPr>
        <p:sp>
          <p:nvSpPr>
            <p:cNvPr id="2" name="云形 1">
              <a:extLst>
                <a:ext uri="{FF2B5EF4-FFF2-40B4-BE49-F238E27FC236}">
                  <a16:creationId xmlns:a16="http://schemas.microsoft.com/office/drawing/2014/main" id="{B9C1B5FB-7086-41DB-9656-1ACAE7DF1C2B}"/>
                </a:ext>
              </a:extLst>
            </p:cNvPr>
            <p:cNvSpPr/>
            <p:nvPr/>
          </p:nvSpPr>
          <p:spPr bwMode="auto">
            <a:xfrm>
              <a:off x="7146925" y="1455738"/>
              <a:ext cx="4186237" cy="2298700"/>
            </a:xfrm>
            <a:prstGeom prst="cloud">
              <a:avLst/>
            </a:prstGeom>
            <a:solidFill>
              <a:srgbClr val="D0EAEB"/>
            </a:solidFill>
            <a:ln w="9525" cap="flat" cmpd="sng" algn="ctr">
              <a:solidFill>
                <a:srgbClr val="2F2637"/>
              </a:solidFill>
              <a:prstDash val="solid"/>
              <a:round/>
              <a:headEnd type="none" w="med" len="med"/>
              <a:tailEnd type="none" w="med" len="med"/>
            </a:ln>
            <a:effectLst/>
          </p:spPr>
          <p:txBody>
            <a:bodyPr/>
            <a:lstStyle/>
            <a:p>
              <a:pPr eaLnBrk="1" hangingPunct="1">
                <a:buFont typeface="Arial" pitchFamily="34" charset="0"/>
                <a:buNone/>
                <a:defRPr/>
              </a:pPr>
              <a:endParaRPr lang="zh-CN" altLang="en-US"/>
            </a:p>
          </p:txBody>
        </p:sp>
        <p:sp>
          <p:nvSpPr>
            <p:cNvPr id="22554" name="矩形 9">
              <a:extLst>
                <a:ext uri="{FF2B5EF4-FFF2-40B4-BE49-F238E27FC236}">
                  <a16:creationId xmlns:a16="http://schemas.microsoft.com/office/drawing/2014/main" id="{59584E97-85E9-42B5-8A29-396B329DB69A}"/>
                </a:ext>
              </a:extLst>
            </p:cNvPr>
            <p:cNvSpPr>
              <a:spLocks noChangeArrowheads="1"/>
            </p:cNvSpPr>
            <p:nvPr/>
          </p:nvSpPr>
          <p:spPr bwMode="auto">
            <a:xfrm>
              <a:off x="7592584" y="2106957"/>
              <a:ext cx="3094997" cy="99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zh-CN" altLang="en-US" sz="2400" dirty="0">
                  <a:latin typeface="微软雅黑" panose="020B0503020204020204" pitchFamily="34" charset="-122"/>
                  <a:ea typeface="微软雅黑" panose="020B0503020204020204" pitchFamily="34" charset="-122"/>
                </a:rPr>
                <a:t>数据化</a:t>
              </a:r>
            </a:p>
          </p:txBody>
        </p:sp>
      </p:grpSp>
      <p:grpSp>
        <p:nvGrpSpPr>
          <p:cNvPr id="5" name="组合 4">
            <a:extLst>
              <a:ext uri="{FF2B5EF4-FFF2-40B4-BE49-F238E27FC236}">
                <a16:creationId xmlns:a16="http://schemas.microsoft.com/office/drawing/2014/main" id="{D39068A2-BA9B-4E95-BE16-CDAA2C75D777}"/>
              </a:ext>
            </a:extLst>
          </p:cNvPr>
          <p:cNvGrpSpPr>
            <a:grpSpLocks/>
          </p:cNvGrpSpPr>
          <p:nvPr/>
        </p:nvGrpSpPr>
        <p:grpSpPr bwMode="auto">
          <a:xfrm>
            <a:off x="3879850" y="3811080"/>
            <a:ext cx="1487488" cy="1073150"/>
            <a:chOff x="7076182" y="3955433"/>
            <a:chExt cx="1486698" cy="1072102"/>
          </a:xfrm>
        </p:grpSpPr>
        <p:sp>
          <p:nvSpPr>
            <p:cNvPr id="31" name="云形 30">
              <a:extLst>
                <a:ext uri="{FF2B5EF4-FFF2-40B4-BE49-F238E27FC236}">
                  <a16:creationId xmlns:a16="http://schemas.microsoft.com/office/drawing/2014/main" id="{863D2E06-50F8-427C-BF68-E0A9FCF780E4}"/>
                </a:ext>
              </a:extLst>
            </p:cNvPr>
            <p:cNvSpPr/>
            <p:nvPr/>
          </p:nvSpPr>
          <p:spPr bwMode="auto">
            <a:xfrm>
              <a:off x="7076182" y="3955433"/>
              <a:ext cx="1486698" cy="1072102"/>
            </a:xfrm>
            <a:prstGeom prst="cloud">
              <a:avLst/>
            </a:prstGeom>
            <a:solidFill>
              <a:srgbClr val="D0EAEB"/>
            </a:solidFill>
            <a:ln w="9525" cap="flat" cmpd="sng" algn="ctr">
              <a:solidFill>
                <a:srgbClr val="2F2637"/>
              </a:solidFill>
              <a:prstDash val="solid"/>
              <a:round/>
              <a:headEnd type="none" w="med" len="med"/>
              <a:tailEnd type="none" w="med" len="med"/>
            </a:ln>
            <a:effectLst/>
          </p:spPr>
          <p:txBody>
            <a:bodyPr/>
            <a:lstStyle/>
            <a:p>
              <a:pPr eaLnBrk="1" hangingPunct="1">
                <a:buFont typeface="Arial" pitchFamily="34" charset="0"/>
                <a:buNone/>
                <a:defRPr/>
              </a:pPr>
              <a:endParaRPr lang="zh-CN" altLang="en-US"/>
            </a:p>
          </p:txBody>
        </p:sp>
        <p:sp>
          <p:nvSpPr>
            <p:cNvPr id="22552" name="矩形 2">
              <a:extLst>
                <a:ext uri="{FF2B5EF4-FFF2-40B4-BE49-F238E27FC236}">
                  <a16:creationId xmlns:a16="http://schemas.microsoft.com/office/drawing/2014/main" id="{9EDDA9BB-F5B5-492D-B7B5-445E7F4368E4}"/>
                </a:ext>
              </a:extLst>
            </p:cNvPr>
            <p:cNvSpPr>
              <a:spLocks noChangeArrowheads="1"/>
            </p:cNvSpPr>
            <p:nvPr/>
          </p:nvSpPr>
          <p:spPr bwMode="auto">
            <a:xfrm>
              <a:off x="7147860" y="4214776"/>
              <a:ext cx="1415020" cy="46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zh-CN" altLang="en-US" sz="2400" dirty="0">
                  <a:latin typeface="微软雅黑" panose="020B0503020204020204" pitchFamily="34" charset="-122"/>
                  <a:ea typeface="微软雅黑" panose="020B0503020204020204" pitchFamily="34" charset="-122"/>
                </a:rPr>
                <a:t>去中间化</a:t>
              </a:r>
            </a:p>
          </p:txBody>
        </p:sp>
      </p:grpSp>
      <p:grpSp>
        <p:nvGrpSpPr>
          <p:cNvPr id="6" name="组合 5">
            <a:extLst>
              <a:ext uri="{FF2B5EF4-FFF2-40B4-BE49-F238E27FC236}">
                <a16:creationId xmlns:a16="http://schemas.microsoft.com/office/drawing/2014/main" id="{43ADA2F2-055F-4341-B27A-F28031EB358B}"/>
              </a:ext>
            </a:extLst>
          </p:cNvPr>
          <p:cNvGrpSpPr>
            <a:grpSpLocks/>
          </p:cNvGrpSpPr>
          <p:nvPr/>
        </p:nvGrpSpPr>
        <p:grpSpPr bwMode="auto">
          <a:xfrm>
            <a:off x="6835775" y="1952628"/>
            <a:ext cx="1487487" cy="1071563"/>
            <a:chOff x="9498802" y="4241261"/>
            <a:chExt cx="1486698" cy="1072102"/>
          </a:xfrm>
        </p:grpSpPr>
        <p:sp>
          <p:nvSpPr>
            <p:cNvPr id="32" name="云形 31">
              <a:extLst>
                <a:ext uri="{FF2B5EF4-FFF2-40B4-BE49-F238E27FC236}">
                  <a16:creationId xmlns:a16="http://schemas.microsoft.com/office/drawing/2014/main" id="{1E09C36F-D30F-4209-A337-3A5323138EED}"/>
                </a:ext>
              </a:extLst>
            </p:cNvPr>
            <p:cNvSpPr/>
            <p:nvPr/>
          </p:nvSpPr>
          <p:spPr bwMode="auto">
            <a:xfrm>
              <a:off x="9498802" y="4241261"/>
              <a:ext cx="1486698" cy="1072102"/>
            </a:xfrm>
            <a:prstGeom prst="cloud">
              <a:avLst/>
            </a:prstGeom>
            <a:solidFill>
              <a:srgbClr val="D0EAEB"/>
            </a:solidFill>
            <a:ln w="9525" cap="flat" cmpd="sng" algn="ctr">
              <a:solidFill>
                <a:srgbClr val="2F2637"/>
              </a:solidFill>
              <a:prstDash val="solid"/>
              <a:round/>
              <a:headEnd type="none" w="med" len="med"/>
              <a:tailEnd type="none" w="med" len="med"/>
            </a:ln>
            <a:effectLst/>
          </p:spPr>
          <p:txBody>
            <a:bodyPr/>
            <a:lstStyle/>
            <a:p>
              <a:pPr eaLnBrk="1" hangingPunct="1">
                <a:buFont typeface="Arial" pitchFamily="34" charset="0"/>
                <a:buNone/>
                <a:defRPr/>
              </a:pPr>
              <a:endParaRPr lang="zh-CN" altLang="en-US"/>
            </a:p>
          </p:txBody>
        </p:sp>
        <p:sp>
          <p:nvSpPr>
            <p:cNvPr id="22550" name="矩形 3">
              <a:extLst>
                <a:ext uri="{FF2B5EF4-FFF2-40B4-BE49-F238E27FC236}">
                  <a16:creationId xmlns:a16="http://schemas.microsoft.com/office/drawing/2014/main" id="{9DFB9283-CADD-4791-BD0D-AF1D52B07C79}"/>
                </a:ext>
              </a:extLst>
            </p:cNvPr>
            <p:cNvSpPr>
              <a:spLocks noChangeArrowheads="1"/>
            </p:cNvSpPr>
            <p:nvPr/>
          </p:nvSpPr>
          <p:spPr bwMode="auto">
            <a:xfrm>
              <a:off x="9687905" y="4501652"/>
              <a:ext cx="1107409" cy="46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FontTx/>
                <a:buNone/>
              </a:pPr>
              <a:r>
                <a:rPr lang="zh-CN" altLang="en-US" sz="2400" dirty="0">
                  <a:latin typeface="微软雅黑" panose="020B0503020204020204" pitchFamily="34" charset="-122"/>
                  <a:ea typeface="微软雅黑" panose="020B0503020204020204" pitchFamily="34" charset="-122"/>
                </a:rPr>
                <a:t>个性化</a:t>
              </a:r>
            </a:p>
          </p:txBody>
        </p:sp>
      </p:grpSp>
      <p:sp>
        <p:nvSpPr>
          <p:cNvPr id="22543" name="文本框 12">
            <a:extLst>
              <a:ext uri="{FF2B5EF4-FFF2-40B4-BE49-F238E27FC236}">
                <a16:creationId xmlns:a16="http://schemas.microsoft.com/office/drawing/2014/main" id="{550D52FD-3216-4353-87C8-19532948F971}"/>
              </a:ext>
            </a:extLst>
          </p:cNvPr>
          <p:cNvSpPr>
            <a:spLocks noChangeArrowheads="1"/>
          </p:cNvSpPr>
          <p:nvPr/>
        </p:nvSpPr>
        <p:spPr bwMode="auto">
          <a:xfrm>
            <a:off x="4028767" y="326288"/>
            <a:ext cx="41344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新零售与传统零售的区别</a:t>
            </a:r>
            <a:endParaRPr lang="en-US" altLang="zh-CN" b="1" u="sng"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endParaRPr>
          </a:p>
        </p:txBody>
      </p:sp>
      <p:grpSp>
        <p:nvGrpSpPr>
          <p:cNvPr id="22544" name="组合 1">
            <a:extLst>
              <a:ext uri="{FF2B5EF4-FFF2-40B4-BE49-F238E27FC236}">
                <a16:creationId xmlns:a16="http://schemas.microsoft.com/office/drawing/2014/main" id="{30236C9C-D19D-49AA-A553-7CF36C39D217}"/>
              </a:ext>
            </a:extLst>
          </p:cNvPr>
          <p:cNvGrpSpPr>
            <a:grpSpLocks/>
          </p:cNvGrpSpPr>
          <p:nvPr/>
        </p:nvGrpSpPr>
        <p:grpSpPr bwMode="auto">
          <a:xfrm>
            <a:off x="5367338" y="1000125"/>
            <a:ext cx="1468437" cy="307975"/>
            <a:chOff x="0" y="0"/>
            <a:chExt cx="1541192" cy="321992"/>
          </a:xfrm>
        </p:grpSpPr>
        <p:sp>
          <p:nvSpPr>
            <p:cNvPr id="22545" name="椭圆 13">
              <a:extLst>
                <a:ext uri="{FF2B5EF4-FFF2-40B4-BE49-F238E27FC236}">
                  <a16:creationId xmlns:a16="http://schemas.microsoft.com/office/drawing/2014/main" id="{ABBDC9AE-BE04-4BA8-B242-2FC0BA738944}"/>
                </a:ext>
              </a:extLst>
            </p:cNvPr>
            <p:cNvSpPr>
              <a:spLocks noChangeArrowheads="1"/>
            </p:cNvSpPr>
            <p:nvPr/>
          </p:nvSpPr>
          <p:spPr bwMode="auto">
            <a:xfrm>
              <a:off x="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2546" name="椭圆 15">
              <a:extLst>
                <a:ext uri="{FF2B5EF4-FFF2-40B4-BE49-F238E27FC236}">
                  <a16:creationId xmlns:a16="http://schemas.microsoft.com/office/drawing/2014/main" id="{22FE4FFB-E869-48AC-80E3-2FDC5EEC13B4}"/>
                </a:ext>
              </a:extLst>
            </p:cNvPr>
            <p:cNvSpPr>
              <a:spLocks noChangeArrowheads="1"/>
            </p:cNvSpPr>
            <p:nvPr/>
          </p:nvSpPr>
          <p:spPr bwMode="auto">
            <a:xfrm>
              <a:off x="4064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2547" name="椭圆 16">
              <a:extLst>
                <a:ext uri="{FF2B5EF4-FFF2-40B4-BE49-F238E27FC236}">
                  <a16:creationId xmlns:a16="http://schemas.microsoft.com/office/drawing/2014/main" id="{5C01C5B1-10EA-40CF-AD61-63B400A57820}"/>
                </a:ext>
              </a:extLst>
            </p:cNvPr>
            <p:cNvSpPr>
              <a:spLocks noChangeArrowheads="1"/>
            </p:cNvSpPr>
            <p:nvPr/>
          </p:nvSpPr>
          <p:spPr bwMode="auto">
            <a:xfrm>
              <a:off x="8128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2548" name="椭圆 17">
              <a:extLst>
                <a:ext uri="{FF2B5EF4-FFF2-40B4-BE49-F238E27FC236}">
                  <a16:creationId xmlns:a16="http://schemas.microsoft.com/office/drawing/2014/main" id="{59C1D78E-EA0A-40FD-8820-47CE64D807B9}"/>
                </a:ext>
              </a:extLst>
            </p:cNvPr>
            <p:cNvSpPr>
              <a:spLocks noChangeArrowheads="1"/>
            </p:cNvSpPr>
            <p:nvPr/>
          </p:nvSpPr>
          <p:spPr bwMode="auto">
            <a:xfrm>
              <a:off x="1219200" y="0"/>
              <a:ext cx="321992" cy="321992"/>
            </a:xfrm>
            <a:prstGeom prst="ellipse">
              <a:avLst/>
            </a:prstGeom>
            <a:solidFill>
              <a:srgbClr val="2F2637"/>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grpSp>
        <p:nvGrpSpPr>
          <p:cNvPr id="33" name="组合 32">
            <a:extLst>
              <a:ext uri="{FF2B5EF4-FFF2-40B4-BE49-F238E27FC236}">
                <a16:creationId xmlns:a16="http://schemas.microsoft.com/office/drawing/2014/main" id="{C2F87E85-B883-433B-8527-1650CCE865A9}"/>
              </a:ext>
            </a:extLst>
          </p:cNvPr>
          <p:cNvGrpSpPr>
            <a:grpSpLocks/>
          </p:cNvGrpSpPr>
          <p:nvPr/>
        </p:nvGrpSpPr>
        <p:grpSpPr bwMode="auto">
          <a:xfrm>
            <a:off x="9544051" y="3965485"/>
            <a:ext cx="1487488" cy="1073150"/>
            <a:chOff x="7076183" y="3955433"/>
            <a:chExt cx="1486698" cy="1072102"/>
          </a:xfrm>
        </p:grpSpPr>
        <p:sp>
          <p:nvSpPr>
            <p:cNvPr id="34" name="云形 33">
              <a:extLst>
                <a:ext uri="{FF2B5EF4-FFF2-40B4-BE49-F238E27FC236}">
                  <a16:creationId xmlns:a16="http://schemas.microsoft.com/office/drawing/2014/main" id="{0D8AAD57-E69B-4503-89B8-99A99823ADF3}"/>
                </a:ext>
              </a:extLst>
            </p:cNvPr>
            <p:cNvSpPr/>
            <p:nvPr/>
          </p:nvSpPr>
          <p:spPr bwMode="auto">
            <a:xfrm>
              <a:off x="7076183" y="3955433"/>
              <a:ext cx="1486698" cy="1072102"/>
            </a:xfrm>
            <a:prstGeom prst="cloud">
              <a:avLst/>
            </a:prstGeom>
            <a:solidFill>
              <a:srgbClr val="D0EAEB"/>
            </a:solidFill>
            <a:ln w="9525" cap="flat" cmpd="sng" algn="ctr">
              <a:solidFill>
                <a:srgbClr val="2F2637"/>
              </a:solidFill>
              <a:prstDash val="solid"/>
              <a:round/>
              <a:headEnd type="none" w="med" len="med"/>
              <a:tailEnd type="none" w="med" len="med"/>
            </a:ln>
            <a:effectLst/>
          </p:spPr>
          <p:txBody>
            <a:bodyPr/>
            <a:lstStyle/>
            <a:p>
              <a:pPr eaLnBrk="1" hangingPunct="1">
                <a:buFont typeface="Arial" pitchFamily="34" charset="0"/>
                <a:buNone/>
                <a:defRPr/>
              </a:pPr>
              <a:endParaRPr lang="zh-CN" altLang="en-US" dirty="0"/>
            </a:p>
          </p:txBody>
        </p:sp>
        <p:sp>
          <p:nvSpPr>
            <p:cNvPr id="35" name="矩形 2">
              <a:extLst>
                <a:ext uri="{FF2B5EF4-FFF2-40B4-BE49-F238E27FC236}">
                  <a16:creationId xmlns:a16="http://schemas.microsoft.com/office/drawing/2014/main" id="{A40541D8-FF08-4FAB-9C59-9AE743EE77CE}"/>
                </a:ext>
              </a:extLst>
            </p:cNvPr>
            <p:cNvSpPr>
              <a:spLocks noChangeArrowheads="1"/>
            </p:cNvSpPr>
            <p:nvPr/>
          </p:nvSpPr>
          <p:spPr bwMode="auto">
            <a:xfrm>
              <a:off x="7147861" y="4214775"/>
              <a:ext cx="1415020" cy="46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zh-CN" altLang="en-US" sz="2400" dirty="0">
                  <a:latin typeface="微软雅黑" panose="020B0503020204020204" pitchFamily="34" charset="-122"/>
                  <a:ea typeface="微软雅黑" panose="020B0503020204020204" pitchFamily="34" charset="-122"/>
                </a:rPr>
                <a:t>全场景化</a:t>
              </a:r>
            </a:p>
          </p:txBody>
        </p:sp>
      </p:grpSp>
      <p:sp>
        <p:nvSpPr>
          <p:cNvPr id="3" name="文本框 2">
            <a:extLst>
              <a:ext uri="{FF2B5EF4-FFF2-40B4-BE49-F238E27FC236}">
                <a16:creationId xmlns:a16="http://schemas.microsoft.com/office/drawing/2014/main" id="{0B58EF1F-C65B-489D-B8B2-BA84507CFA2B}"/>
              </a:ext>
            </a:extLst>
          </p:cNvPr>
          <p:cNvSpPr txBox="1"/>
          <p:nvPr/>
        </p:nvSpPr>
        <p:spPr>
          <a:xfrm>
            <a:off x="675998" y="3260773"/>
            <a:ext cx="2190307" cy="1107996"/>
          </a:xfrm>
          <a:prstGeom prst="rect">
            <a:avLst/>
          </a:prstGeom>
          <a:noFill/>
        </p:spPr>
        <p:txBody>
          <a:bodyPr wrap="square" rtlCol="0">
            <a:spAutoFit/>
          </a:bodyPr>
          <a:lstStyle/>
          <a:p>
            <a:r>
              <a:rPr lang="zh-CN" altLang="en-US" sz="2200" dirty="0">
                <a:latin typeface="微软雅黑" panose="020B0503020204020204" pitchFamily="34" charset="-122"/>
                <a:ea typeface="微软雅黑" panose="020B0503020204020204" pitchFamily="34" charset="-122"/>
              </a:rPr>
              <a:t>“人货场”这三要素将被完全数据化</a:t>
            </a:r>
          </a:p>
        </p:txBody>
      </p:sp>
      <p:sp>
        <p:nvSpPr>
          <p:cNvPr id="4" name="文本框 3">
            <a:extLst>
              <a:ext uri="{FF2B5EF4-FFF2-40B4-BE49-F238E27FC236}">
                <a16:creationId xmlns:a16="http://schemas.microsoft.com/office/drawing/2014/main" id="{0BDA8E44-CE2F-4A5C-9360-8C57A33F20A5}"/>
              </a:ext>
            </a:extLst>
          </p:cNvPr>
          <p:cNvSpPr txBox="1"/>
          <p:nvPr/>
        </p:nvSpPr>
        <p:spPr>
          <a:xfrm>
            <a:off x="3116029" y="5134600"/>
            <a:ext cx="3215323" cy="1107996"/>
          </a:xfrm>
          <a:prstGeom prst="rect">
            <a:avLst/>
          </a:prstGeom>
          <a:noFill/>
        </p:spPr>
        <p:txBody>
          <a:bodyPr wrap="square" rtlCol="0">
            <a:spAutoFit/>
          </a:bodyPr>
          <a:lstStyle/>
          <a:p>
            <a:pPr algn="just"/>
            <a:r>
              <a:rPr lang="zh-CN" altLang="en-US" sz="2200" dirty="0">
                <a:latin typeface="微软雅黑" panose="020B0503020204020204" pitchFamily="34" charset="-122"/>
                <a:ea typeface="微软雅黑" panose="020B0503020204020204" pitchFamily="34" charset="-122"/>
              </a:rPr>
              <a:t>最终零售业的利润还将回归到商品和服务增值中，而不是信息差利润</a:t>
            </a:r>
          </a:p>
        </p:txBody>
      </p:sp>
      <p:sp>
        <p:nvSpPr>
          <p:cNvPr id="8" name="文本框 7">
            <a:extLst>
              <a:ext uri="{FF2B5EF4-FFF2-40B4-BE49-F238E27FC236}">
                <a16:creationId xmlns:a16="http://schemas.microsoft.com/office/drawing/2014/main" id="{2EA6FAB5-5D89-454E-A1DB-571DBAD426FC}"/>
              </a:ext>
            </a:extLst>
          </p:cNvPr>
          <p:cNvSpPr txBox="1"/>
          <p:nvPr/>
        </p:nvSpPr>
        <p:spPr>
          <a:xfrm>
            <a:off x="6448560" y="3260773"/>
            <a:ext cx="2535952" cy="1107996"/>
          </a:xfrm>
          <a:prstGeom prst="rect">
            <a:avLst/>
          </a:prstGeom>
          <a:noFill/>
        </p:spPr>
        <p:txBody>
          <a:bodyPr wrap="square" rtlCol="0">
            <a:spAutoFit/>
          </a:bodyPr>
          <a:lstStyle/>
          <a:p>
            <a:r>
              <a:rPr lang="zh-CN" altLang="en-US" sz="2200" dirty="0">
                <a:latin typeface="微软雅黑" panose="020B0503020204020204" pitchFamily="34" charset="-122"/>
                <a:ea typeface="微软雅黑" panose="020B0503020204020204" pitchFamily="34" charset="-122"/>
              </a:rPr>
              <a:t>关注市场、关注消费者需求，及时调整产品策略</a:t>
            </a:r>
          </a:p>
        </p:txBody>
      </p:sp>
      <p:sp>
        <p:nvSpPr>
          <p:cNvPr id="9" name="文本框 8">
            <a:extLst>
              <a:ext uri="{FF2B5EF4-FFF2-40B4-BE49-F238E27FC236}">
                <a16:creationId xmlns:a16="http://schemas.microsoft.com/office/drawing/2014/main" id="{58DBE031-121C-45C3-811D-216754D2F315}"/>
              </a:ext>
            </a:extLst>
          </p:cNvPr>
          <p:cNvSpPr txBox="1"/>
          <p:nvPr/>
        </p:nvSpPr>
        <p:spPr>
          <a:xfrm>
            <a:off x="9037113" y="5134600"/>
            <a:ext cx="2573079" cy="1107996"/>
          </a:xfrm>
          <a:prstGeom prst="rect">
            <a:avLst/>
          </a:prstGeom>
          <a:noFill/>
        </p:spPr>
        <p:txBody>
          <a:bodyPr wrap="square" rtlCol="0">
            <a:spAutoFit/>
          </a:bodyPr>
          <a:lstStyle/>
          <a:p>
            <a:r>
              <a:rPr lang="zh-CN" altLang="en-US" sz="2200" dirty="0">
                <a:latin typeface="微软雅黑" panose="020B0503020204020204" pitchFamily="34" charset="-122"/>
                <a:ea typeface="微软雅黑" panose="020B0503020204020204" pitchFamily="34" charset="-122"/>
              </a:rPr>
              <a:t>应用数字化技术实现实体、虚拟的深度结合</a:t>
            </a:r>
          </a:p>
        </p:txBody>
      </p:sp>
      <p:sp>
        <p:nvSpPr>
          <p:cNvPr id="28" name="矩形 27">
            <a:extLst>
              <a:ext uri="{FF2B5EF4-FFF2-40B4-BE49-F238E27FC236}">
                <a16:creationId xmlns:a16="http://schemas.microsoft.com/office/drawing/2014/main" id="{75BF9EF1-ACD7-4E7E-9AC0-4D0E5CAABA33}"/>
              </a:ext>
            </a:extLst>
          </p:cNvPr>
          <p:cNvSpPr/>
          <p:nvPr/>
        </p:nvSpPr>
        <p:spPr bwMode="auto">
          <a:xfrm>
            <a:off x="342900" y="3163920"/>
            <a:ext cx="2846304" cy="1446617"/>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29" name="矩形 28">
            <a:extLst>
              <a:ext uri="{FF2B5EF4-FFF2-40B4-BE49-F238E27FC236}">
                <a16:creationId xmlns:a16="http://schemas.microsoft.com/office/drawing/2014/main" id="{02EAA249-A908-49A9-9B3C-0BD7C06E769C}"/>
              </a:ext>
            </a:extLst>
          </p:cNvPr>
          <p:cNvSpPr/>
          <p:nvPr/>
        </p:nvSpPr>
        <p:spPr bwMode="auto">
          <a:xfrm>
            <a:off x="2996235" y="4897535"/>
            <a:ext cx="3335117" cy="1503266"/>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30" name="矩形 29">
            <a:extLst>
              <a:ext uri="{FF2B5EF4-FFF2-40B4-BE49-F238E27FC236}">
                <a16:creationId xmlns:a16="http://schemas.microsoft.com/office/drawing/2014/main" id="{DE99B87A-2C29-46D4-86C2-B0AAAE530FA3}"/>
              </a:ext>
            </a:extLst>
          </p:cNvPr>
          <p:cNvSpPr/>
          <p:nvPr/>
        </p:nvSpPr>
        <p:spPr bwMode="auto">
          <a:xfrm>
            <a:off x="6160911" y="3120986"/>
            <a:ext cx="2876202" cy="1573041"/>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36" name="矩形 35">
            <a:extLst>
              <a:ext uri="{FF2B5EF4-FFF2-40B4-BE49-F238E27FC236}">
                <a16:creationId xmlns:a16="http://schemas.microsoft.com/office/drawing/2014/main" id="{9D9E90FC-AACE-4E8C-96C1-6C2FD173717C}"/>
              </a:ext>
            </a:extLst>
          </p:cNvPr>
          <p:cNvSpPr/>
          <p:nvPr/>
        </p:nvSpPr>
        <p:spPr bwMode="auto">
          <a:xfrm>
            <a:off x="8733990" y="5084663"/>
            <a:ext cx="2876202" cy="1573041"/>
          </a:xfrm>
          <a:prstGeom prst="rect">
            <a:avLst/>
          </a:prstGeom>
          <a:gradFill flip="none" rotWithShape="1">
            <a:gsLst>
              <a:gs pos="0">
                <a:srgbClr val="E7E9DC"/>
              </a:gs>
              <a:gs pos="74000">
                <a:schemeClr val="accent4">
                  <a:lumMod val="45000"/>
                  <a:lumOff val="55000"/>
                </a:schemeClr>
              </a:gs>
              <a:gs pos="83000">
                <a:schemeClr val="accent4">
                  <a:lumMod val="45000"/>
                  <a:lumOff val="55000"/>
                </a:schemeClr>
              </a:gs>
              <a:gs pos="100000">
                <a:schemeClr val="accent4">
                  <a:lumMod val="30000"/>
                  <a:lumOff val="70000"/>
                </a:schemeClr>
              </a:gs>
            </a:gsLst>
            <a:lin ang="18900000" scaled="1"/>
            <a:tileRect/>
          </a:gra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23554" name="矩形 29">
            <a:extLst>
              <a:ext uri="{FF2B5EF4-FFF2-40B4-BE49-F238E27FC236}">
                <a16:creationId xmlns:a16="http://schemas.microsoft.com/office/drawing/2014/main" id="{70E7E04C-4E48-40F4-844F-82ECDC1F60CF}"/>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3555" name="矩形 30">
            <a:extLst>
              <a:ext uri="{FF2B5EF4-FFF2-40B4-BE49-F238E27FC236}">
                <a16:creationId xmlns:a16="http://schemas.microsoft.com/office/drawing/2014/main" id="{0727055A-F057-4EBA-ACBF-493FB3080202}"/>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3556" name="椭圆 51">
            <a:extLst>
              <a:ext uri="{FF2B5EF4-FFF2-40B4-BE49-F238E27FC236}">
                <a16:creationId xmlns:a16="http://schemas.microsoft.com/office/drawing/2014/main" id="{A642C5F9-23DE-47F4-9BC3-3A8F80E94EA8}"/>
              </a:ext>
            </a:extLst>
          </p:cNvPr>
          <p:cNvSpPr>
            <a:spLocks noChangeArrowheads="1"/>
          </p:cNvSpPr>
          <p:nvPr/>
        </p:nvSpPr>
        <p:spPr bwMode="auto">
          <a:xfrm>
            <a:off x="1057275" y="1954213"/>
            <a:ext cx="3635375" cy="3635375"/>
          </a:xfrm>
          <a:prstGeom prst="ellipse">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3557" name="椭圆 52">
            <a:extLst>
              <a:ext uri="{FF2B5EF4-FFF2-40B4-BE49-F238E27FC236}">
                <a16:creationId xmlns:a16="http://schemas.microsoft.com/office/drawing/2014/main" id="{AFAB250A-361F-4EBA-882F-413B59785C2A}"/>
              </a:ext>
            </a:extLst>
          </p:cNvPr>
          <p:cNvSpPr>
            <a:spLocks noChangeArrowheads="1"/>
          </p:cNvSpPr>
          <p:nvPr/>
        </p:nvSpPr>
        <p:spPr bwMode="auto">
          <a:xfrm>
            <a:off x="3870325" y="5586413"/>
            <a:ext cx="923925" cy="923925"/>
          </a:xfrm>
          <a:prstGeom prst="ellipse">
            <a:avLst/>
          </a:prstGeom>
          <a:solidFill>
            <a:srgbClr val="2F26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3558" name="椭圆 53">
            <a:extLst>
              <a:ext uri="{FF2B5EF4-FFF2-40B4-BE49-F238E27FC236}">
                <a16:creationId xmlns:a16="http://schemas.microsoft.com/office/drawing/2014/main" id="{2D7451DB-F865-4765-9FBD-3A4CB1925DE2}"/>
              </a:ext>
            </a:extLst>
          </p:cNvPr>
          <p:cNvSpPr>
            <a:spLocks noChangeArrowheads="1"/>
          </p:cNvSpPr>
          <p:nvPr/>
        </p:nvSpPr>
        <p:spPr bwMode="auto">
          <a:xfrm>
            <a:off x="3432175" y="1146175"/>
            <a:ext cx="631825" cy="631825"/>
          </a:xfrm>
          <a:prstGeom prst="ellipse">
            <a:avLst/>
          </a:prstGeom>
          <a:solidFill>
            <a:srgbClr val="D0EAEB"/>
          </a:solidFill>
          <a:ln w="6350">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3559" name="文本框 54">
            <a:extLst>
              <a:ext uri="{FF2B5EF4-FFF2-40B4-BE49-F238E27FC236}">
                <a16:creationId xmlns:a16="http://schemas.microsoft.com/office/drawing/2014/main" id="{9DB0FC09-E27B-42AD-B901-3A3D048BFFF5}"/>
              </a:ext>
            </a:extLst>
          </p:cNvPr>
          <p:cNvSpPr>
            <a:spLocks noChangeArrowheads="1"/>
          </p:cNvSpPr>
          <p:nvPr/>
        </p:nvSpPr>
        <p:spPr bwMode="auto">
          <a:xfrm>
            <a:off x="6804005" y="3472437"/>
            <a:ext cx="34163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6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新零售典型案例</a:t>
            </a:r>
            <a:endParaRPr lang="en-US" altLang="zh-CN" sz="36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endParaRPr>
          </a:p>
        </p:txBody>
      </p:sp>
      <p:sp>
        <p:nvSpPr>
          <p:cNvPr id="23560" name="文本框 55">
            <a:extLst>
              <a:ext uri="{FF2B5EF4-FFF2-40B4-BE49-F238E27FC236}">
                <a16:creationId xmlns:a16="http://schemas.microsoft.com/office/drawing/2014/main" id="{33AB9A56-FE89-41E5-BEAC-49184785EBBF}"/>
              </a:ext>
            </a:extLst>
          </p:cNvPr>
          <p:cNvSpPr>
            <a:spLocks noChangeArrowheads="1"/>
          </p:cNvSpPr>
          <p:nvPr/>
        </p:nvSpPr>
        <p:spPr bwMode="auto">
          <a:xfrm>
            <a:off x="6813550" y="4171950"/>
            <a:ext cx="2781531"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solidFill>
                  <a:schemeClr val="bg1"/>
                </a:solidFill>
                <a:latin typeface="华文宋体" panose="02010600040101010101" pitchFamily="2" charset="-122"/>
                <a:ea typeface="华文宋体" panose="02010600040101010101" pitchFamily="2" charset="-122"/>
                <a:sym typeface="华文宋体" panose="02010600040101010101" pitchFamily="2" charset="-122"/>
              </a:rPr>
              <a:t>          </a:t>
            </a:r>
            <a:endParaRPr lang="zh-CN" altLang="en-US" sz="3200" b="1" dirty="0">
              <a:solidFill>
                <a:schemeClr val="bg1"/>
              </a:solidFill>
              <a:latin typeface="华文宋体" panose="02010600040101010101" pitchFamily="2" charset="-122"/>
              <a:ea typeface="华文宋体" panose="02010600040101010101" pitchFamily="2" charset="-122"/>
              <a:sym typeface="华文宋体" panose="02010600040101010101" pitchFamily="2" charset="-122"/>
            </a:endParaRPr>
          </a:p>
          <a:p>
            <a:pPr marL="285750" indent="-285750" eaLnBrk="1" hangingPunct="1">
              <a:lnSpc>
                <a:spcPct val="100000"/>
              </a:lnSpc>
              <a:spcBef>
                <a:spcPct val="0"/>
              </a:spcBef>
              <a:buFont typeface="Wingdings" panose="05000000000000000000" pitchFamily="2" charset="2"/>
              <a:buChar char="Ø"/>
            </a:pPr>
            <a:r>
              <a:rPr lang="zh-CN" altLang="en-US" sz="18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盒马鲜生</a:t>
            </a:r>
          </a:p>
          <a:p>
            <a:pPr marL="285750" indent="-285750" eaLnBrk="1" hangingPunct="1">
              <a:lnSpc>
                <a:spcPct val="100000"/>
              </a:lnSpc>
              <a:spcBef>
                <a:spcPct val="0"/>
              </a:spcBef>
              <a:buFont typeface="Wingdings" panose="05000000000000000000" pitchFamily="2" charset="2"/>
              <a:buChar char="Ø"/>
            </a:pPr>
            <a:r>
              <a:rPr lang="zh-CN" altLang="en-US" sz="18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超级物种</a:t>
            </a:r>
            <a:endParaRPr lang="en-US" altLang="zh-CN" sz="18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endParaRPr>
          </a:p>
          <a:p>
            <a:pPr marL="285750" indent="-285750" eaLnBrk="1" hangingPunct="1">
              <a:lnSpc>
                <a:spcPct val="100000"/>
              </a:lnSpc>
              <a:spcBef>
                <a:spcPct val="0"/>
              </a:spcBef>
              <a:buFont typeface="Wingdings" panose="05000000000000000000" pitchFamily="2" charset="2"/>
              <a:buChar char="Ø"/>
            </a:pPr>
            <a:r>
              <a:rPr lang="zh-CN" altLang="en-US" sz="18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盒马与超级物种的对比</a:t>
            </a:r>
            <a:endParaRPr lang="en-US" altLang="zh-CN" sz="18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endParaRPr>
          </a:p>
          <a:p>
            <a:pPr marL="285750" indent="-285750" eaLnBrk="1" hangingPunct="1">
              <a:lnSpc>
                <a:spcPct val="100000"/>
              </a:lnSpc>
              <a:spcBef>
                <a:spcPct val="0"/>
              </a:spcBef>
              <a:buFont typeface="Wingdings" panose="05000000000000000000" pitchFamily="2" charset="2"/>
              <a:buChar char="Ø"/>
            </a:pPr>
            <a:r>
              <a:rPr lang="zh-CN" altLang="en-US" sz="18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其他新零售案例</a:t>
            </a:r>
            <a:endParaRPr lang="en-US" altLang="zh-CN" sz="1800"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endParaRPr>
          </a:p>
        </p:txBody>
      </p:sp>
      <p:sp>
        <p:nvSpPr>
          <p:cNvPr id="23561" name="直接连接符 56">
            <a:extLst>
              <a:ext uri="{FF2B5EF4-FFF2-40B4-BE49-F238E27FC236}">
                <a16:creationId xmlns:a16="http://schemas.microsoft.com/office/drawing/2014/main" id="{5A9BBA1C-8DDB-4DD6-877E-91A02AF9C994}"/>
              </a:ext>
            </a:extLst>
          </p:cNvPr>
          <p:cNvSpPr>
            <a:spLocks noChangeShapeType="1"/>
          </p:cNvSpPr>
          <p:nvPr/>
        </p:nvSpPr>
        <p:spPr bwMode="auto">
          <a:xfrm rot="5400000">
            <a:off x="8612981" y="2478882"/>
            <a:ext cx="1587" cy="3600450"/>
          </a:xfrm>
          <a:prstGeom prst="line">
            <a:avLst/>
          </a:prstGeom>
          <a:noFill/>
          <a:ln w="1270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3562" name="椭圆 58">
            <a:extLst>
              <a:ext uri="{FF2B5EF4-FFF2-40B4-BE49-F238E27FC236}">
                <a16:creationId xmlns:a16="http://schemas.microsoft.com/office/drawing/2014/main" id="{C6E81891-4607-422E-8623-4E69C0BC17E3}"/>
              </a:ext>
            </a:extLst>
          </p:cNvPr>
          <p:cNvSpPr>
            <a:spLocks noChangeArrowheads="1"/>
          </p:cNvSpPr>
          <p:nvPr/>
        </p:nvSpPr>
        <p:spPr bwMode="auto">
          <a:xfrm>
            <a:off x="5873750" y="1954213"/>
            <a:ext cx="1012825" cy="1012825"/>
          </a:xfrm>
          <a:prstGeom prst="ellipse">
            <a:avLst/>
          </a:prstGeom>
          <a:solidFill>
            <a:srgbClr val="D0EAEB"/>
          </a:solidFill>
          <a:ln w="6350">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23563" name="组合 59">
            <a:extLst>
              <a:ext uri="{FF2B5EF4-FFF2-40B4-BE49-F238E27FC236}">
                <a16:creationId xmlns:a16="http://schemas.microsoft.com/office/drawing/2014/main" id="{6D6BF242-A8F6-46DA-91A5-33BE73187E8D}"/>
              </a:ext>
            </a:extLst>
          </p:cNvPr>
          <p:cNvGrpSpPr>
            <a:grpSpLocks/>
          </p:cNvGrpSpPr>
          <p:nvPr/>
        </p:nvGrpSpPr>
        <p:grpSpPr bwMode="auto">
          <a:xfrm>
            <a:off x="6149975" y="2284413"/>
            <a:ext cx="498475" cy="477837"/>
            <a:chOff x="0" y="0"/>
            <a:chExt cx="2438400" cy="2332038"/>
          </a:xfrm>
        </p:grpSpPr>
        <p:sp>
          <p:nvSpPr>
            <p:cNvPr id="23567" name="Freeform 25">
              <a:extLst>
                <a:ext uri="{FF2B5EF4-FFF2-40B4-BE49-F238E27FC236}">
                  <a16:creationId xmlns:a16="http://schemas.microsoft.com/office/drawing/2014/main" id="{458DA2C1-3D8C-4CA5-98B5-82DE4A5A25C3}"/>
                </a:ext>
              </a:extLst>
            </p:cNvPr>
            <p:cNvSpPr>
              <a:spLocks noChangeArrowheads="1"/>
            </p:cNvSpPr>
            <p:nvPr/>
          </p:nvSpPr>
          <p:spPr bwMode="auto">
            <a:xfrm>
              <a:off x="893763" y="1676400"/>
              <a:ext cx="655638" cy="655638"/>
            </a:xfrm>
            <a:custGeom>
              <a:avLst/>
              <a:gdLst>
                <a:gd name="T0" fmla="*/ 2147483646 w 413"/>
                <a:gd name="T1" fmla="*/ 2147483646 h 413"/>
                <a:gd name="T2" fmla="*/ 0 w 413"/>
                <a:gd name="T3" fmla="*/ 0 h 413"/>
                <a:gd name="T4" fmla="*/ 2147483646 w 413"/>
                <a:gd name="T5" fmla="*/ 0 h 413"/>
                <a:gd name="T6" fmla="*/ 2147483646 w 413"/>
                <a:gd name="T7" fmla="*/ 2147483646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3568" name="任意多边形 61">
              <a:extLst>
                <a:ext uri="{FF2B5EF4-FFF2-40B4-BE49-F238E27FC236}">
                  <a16:creationId xmlns:a16="http://schemas.microsoft.com/office/drawing/2014/main" id="{147EC9D2-2A90-4B58-AB27-5A62624811C2}"/>
                </a:ext>
              </a:extLst>
            </p:cNvPr>
            <p:cNvSpPr>
              <a:spLocks noChangeArrowheads="1"/>
            </p:cNvSpPr>
            <p:nvPr/>
          </p:nvSpPr>
          <p:spPr bwMode="auto">
            <a:xfrm>
              <a:off x="0" y="0"/>
              <a:ext cx="2438400" cy="1774825"/>
            </a:xfrm>
            <a:custGeom>
              <a:avLst/>
              <a:gdLst>
                <a:gd name="T0" fmla="*/ 290196 w 2438400"/>
                <a:gd name="T1" fmla="*/ 0 h 1774825"/>
                <a:gd name="T2" fmla="*/ 2151972 w 2438400"/>
                <a:gd name="T3" fmla="*/ 0 h 1774825"/>
                <a:gd name="T4" fmla="*/ 2438400 w 2438400"/>
                <a:gd name="T5" fmla="*/ 286384 h 1774825"/>
                <a:gd name="T6" fmla="*/ 2438400 w 2438400"/>
                <a:gd name="T7" fmla="*/ 1484673 h 1774825"/>
                <a:gd name="T8" fmla="*/ 2151972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sp>
        <p:nvSpPr>
          <p:cNvPr id="23564" name="椭圆 14">
            <a:extLst>
              <a:ext uri="{FF2B5EF4-FFF2-40B4-BE49-F238E27FC236}">
                <a16:creationId xmlns:a16="http://schemas.microsoft.com/office/drawing/2014/main" id="{96310DA2-BD4B-4F05-997C-AC083A3CC426}"/>
              </a:ext>
            </a:extLst>
          </p:cNvPr>
          <p:cNvSpPr>
            <a:spLocks noChangeArrowheads="1"/>
          </p:cNvSpPr>
          <p:nvPr/>
        </p:nvSpPr>
        <p:spPr bwMode="auto">
          <a:xfrm>
            <a:off x="1057275" y="1954213"/>
            <a:ext cx="3635375" cy="3635375"/>
          </a:xfrm>
          <a:prstGeom prst="ellipse">
            <a:avLst/>
          </a:prstGeom>
          <a:solidFill>
            <a:srgbClr val="2F2637">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3565" name="椭圆 15">
            <a:extLst>
              <a:ext uri="{FF2B5EF4-FFF2-40B4-BE49-F238E27FC236}">
                <a16:creationId xmlns:a16="http://schemas.microsoft.com/office/drawing/2014/main" id="{653889D2-123F-4FA6-B0AE-1F1205105A4A}"/>
              </a:ext>
            </a:extLst>
          </p:cNvPr>
          <p:cNvSpPr>
            <a:spLocks noChangeArrowheads="1"/>
          </p:cNvSpPr>
          <p:nvPr/>
        </p:nvSpPr>
        <p:spPr bwMode="auto">
          <a:xfrm>
            <a:off x="1233488" y="2127250"/>
            <a:ext cx="3282950" cy="3282950"/>
          </a:xfrm>
          <a:prstGeom prst="ellipse">
            <a:avLst/>
          </a:prstGeom>
          <a:noFill/>
          <a:ln w="63500">
            <a:solidFill>
              <a:srgbClr val="D0EAEB"/>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3566" name="文本框 57">
            <a:extLst>
              <a:ext uri="{FF2B5EF4-FFF2-40B4-BE49-F238E27FC236}">
                <a16:creationId xmlns:a16="http://schemas.microsoft.com/office/drawing/2014/main" id="{2EC913C5-EF16-4F7C-BB1C-8C1F1434A5C4}"/>
              </a:ext>
            </a:extLst>
          </p:cNvPr>
          <p:cNvSpPr>
            <a:spLocks noChangeArrowheads="1"/>
          </p:cNvSpPr>
          <p:nvPr/>
        </p:nvSpPr>
        <p:spPr bwMode="auto">
          <a:xfrm>
            <a:off x="1971675" y="2668588"/>
            <a:ext cx="18478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3800" b="1">
                <a:solidFill>
                  <a:srgbClr val="FDFDFD"/>
                </a:solidFill>
                <a:latin typeface="华文宋体" panose="02010600040101010101" pitchFamily="2" charset="-122"/>
                <a:ea typeface="华文宋体" panose="02010600040101010101" pitchFamily="2" charset="-122"/>
                <a:sym typeface="华文宋体" panose="02010600040101010101" pitchFamily="2" charset="-122"/>
              </a:rPr>
              <a:t>02</a:t>
            </a:r>
            <a:endParaRPr lang="zh-CN" altLang="en-US" sz="13800" b="1">
              <a:solidFill>
                <a:srgbClr val="FDFDFD"/>
              </a:solidFill>
              <a:latin typeface="华文宋体" panose="02010600040101010101" pitchFamily="2" charset="-122"/>
              <a:ea typeface="华文宋体" panose="02010600040101010101" pitchFamily="2" charset="-122"/>
              <a:sym typeface="华文宋体" panose="020106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bwMode="auto">
      <p:bgPr>
        <a:solidFill>
          <a:srgbClr val="E7E9DC"/>
        </a:solidFill>
        <a:effectLst/>
      </p:bgPr>
    </p:bg>
    <p:spTree>
      <p:nvGrpSpPr>
        <p:cNvPr id="1" name=""/>
        <p:cNvGrpSpPr/>
        <p:nvPr/>
      </p:nvGrpSpPr>
      <p:grpSpPr>
        <a:xfrm>
          <a:off x="0" y="0"/>
          <a:ext cx="0" cy="0"/>
          <a:chOff x="0" y="0"/>
          <a:chExt cx="0" cy="0"/>
        </a:xfrm>
      </p:grpSpPr>
      <p:sp>
        <p:nvSpPr>
          <p:cNvPr id="24578" name="矩形 29">
            <a:extLst>
              <a:ext uri="{FF2B5EF4-FFF2-40B4-BE49-F238E27FC236}">
                <a16:creationId xmlns:a16="http://schemas.microsoft.com/office/drawing/2014/main" id="{14EF89E0-9EF1-4DC6-877A-0E5DC27D167A}"/>
              </a:ext>
            </a:extLst>
          </p:cNvPr>
          <p:cNvSpPr>
            <a:spLocks noChangeAspect="1" noChangeArrowheads="1"/>
          </p:cNvSpPr>
          <p:nvPr/>
        </p:nvSpPr>
        <p:spPr bwMode="auto">
          <a:xfrm rot="5400000">
            <a:off x="2379663" y="-1117600"/>
            <a:ext cx="1028700" cy="1028700"/>
          </a:xfrm>
          <a:prstGeom prst="rect">
            <a:avLst/>
          </a:prstGeom>
          <a:solidFill>
            <a:srgbClr val="D0EAEB"/>
          </a:solidFill>
          <a:ln w="3175">
            <a:solidFill>
              <a:srgbClr val="2F2637">
                <a:alpha val="38823"/>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79" name="矩形 30">
            <a:extLst>
              <a:ext uri="{FF2B5EF4-FFF2-40B4-BE49-F238E27FC236}">
                <a16:creationId xmlns:a16="http://schemas.microsoft.com/office/drawing/2014/main" id="{89470D54-9C1C-45D7-B099-FA23A5A3DDC4}"/>
              </a:ext>
            </a:extLst>
          </p:cNvPr>
          <p:cNvSpPr>
            <a:spLocks noChangeAspect="1" noChangeArrowheads="1"/>
          </p:cNvSpPr>
          <p:nvPr/>
        </p:nvSpPr>
        <p:spPr bwMode="auto">
          <a:xfrm rot="5400000">
            <a:off x="1212850" y="-1117600"/>
            <a:ext cx="1028700" cy="1028700"/>
          </a:xfrm>
          <a:prstGeom prst="rect">
            <a:avLst/>
          </a:pr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80" name="直接连接符 8">
            <a:extLst>
              <a:ext uri="{FF2B5EF4-FFF2-40B4-BE49-F238E27FC236}">
                <a16:creationId xmlns:a16="http://schemas.microsoft.com/office/drawing/2014/main" id="{F853D9AC-B0BB-4005-B7AE-9D9E3B9B1D0D}"/>
              </a:ext>
            </a:extLst>
          </p:cNvPr>
          <p:cNvSpPr>
            <a:spLocks noChangeShapeType="1"/>
          </p:cNvSpPr>
          <p:nvPr/>
        </p:nvSpPr>
        <p:spPr bwMode="auto">
          <a:xfrm flipV="1">
            <a:off x="7204075"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581" name="直接连接符 10">
            <a:extLst>
              <a:ext uri="{FF2B5EF4-FFF2-40B4-BE49-F238E27FC236}">
                <a16:creationId xmlns:a16="http://schemas.microsoft.com/office/drawing/2014/main" id="{6A388F56-B21D-41BA-862F-C01880240EFE}"/>
              </a:ext>
            </a:extLst>
          </p:cNvPr>
          <p:cNvSpPr>
            <a:spLocks noChangeShapeType="1"/>
          </p:cNvSpPr>
          <p:nvPr/>
        </p:nvSpPr>
        <p:spPr bwMode="auto">
          <a:xfrm flipV="1">
            <a:off x="342900" y="1154113"/>
            <a:ext cx="4679950" cy="1587"/>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4" name="组合 3">
            <a:extLst>
              <a:ext uri="{FF2B5EF4-FFF2-40B4-BE49-F238E27FC236}">
                <a16:creationId xmlns:a16="http://schemas.microsoft.com/office/drawing/2014/main" id="{111FC1DC-175A-4D98-A825-965C1C438C0D}"/>
              </a:ext>
            </a:extLst>
          </p:cNvPr>
          <p:cNvGrpSpPr>
            <a:grpSpLocks/>
          </p:cNvGrpSpPr>
          <p:nvPr/>
        </p:nvGrpSpPr>
        <p:grpSpPr bwMode="auto">
          <a:xfrm>
            <a:off x="241302" y="1461353"/>
            <a:ext cx="23639778" cy="4426327"/>
            <a:chOff x="266264" y="1649368"/>
            <a:chExt cx="23640136" cy="4426255"/>
          </a:xfrm>
        </p:grpSpPr>
        <p:sp>
          <p:nvSpPr>
            <p:cNvPr id="24589" name="矩形 1">
              <a:extLst>
                <a:ext uri="{FF2B5EF4-FFF2-40B4-BE49-F238E27FC236}">
                  <a16:creationId xmlns:a16="http://schemas.microsoft.com/office/drawing/2014/main" id="{51E611E4-A8C7-4AEB-8AEC-59C5C96CA428}"/>
                </a:ext>
              </a:extLst>
            </p:cNvPr>
            <p:cNvSpPr>
              <a:spLocks noChangeArrowheads="1"/>
            </p:cNvSpPr>
            <p:nvPr/>
          </p:nvSpPr>
          <p:spPr bwMode="auto">
            <a:xfrm>
              <a:off x="266264" y="1649368"/>
              <a:ext cx="6207352" cy="261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生鲜创新模式   生鲜</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餐厅</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外卖</a:t>
              </a:r>
              <a:r>
                <a:rPr lang="en-US" altLang="zh-CN" sz="2400" b="1" dirty="0">
                  <a:latin typeface="微软雅黑" panose="020B0503020204020204" pitchFamily="34" charset="-122"/>
                  <a:ea typeface="微软雅黑" panose="020B0503020204020204" pitchFamily="34" charset="-122"/>
                </a:rPr>
                <a:t>O2O</a:t>
              </a:r>
              <a:r>
                <a:rPr lang="zh-CN" altLang="en-US" sz="2400" b="1" dirty="0">
                  <a:latin typeface="微软雅黑" panose="020B0503020204020204" pitchFamily="34" charset="-122"/>
                  <a:ea typeface="微软雅黑" panose="020B0503020204020204" pitchFamily="34" charset="-122"/>
                </a:rPr>
                <a:t>集市</a:t>
              </a:r>
            </a:p>
            <a:p>
              <a:pPr algn="just">
                <a:lnSpc>
                  <a:spcPct val="100000"/>
                </a:lnSpc>
                <a:spcBef>
                  <a:spcPct val="0"/>
                </a:spcBef>
                <a:buFontTx/>
                <a:buNone/>
              </a:pPr>
              <a:r>
                <a:rPr lang="zh-CN" altLang="en-US" sz="2000" dirty="0">
                  <a:latin typeface="微软雅黑" panose="020B0503020204020204" pitchFamily="34" charset="-122"/>
                  <a:ea typeface="微软雅黑" panose="020B0503020204020204" pitchFamily="34" charset="-122"/>
                </a:rPr>
                <a:t>盒马鲜生是阿里巴巴的全资子公司，它对线下超市完全重构的新零售业态，大多开在人流量大的商业区、居民聚集区，下单购物需要下载盒马</a:t>
              </a:r>
              <a:r>
                <a:rPr lang="en-US" altLang="zh-CN" sz="2000" dirty="0">
                  <a:latin typeface="微软雅黑" panose="020B0503020204020204" pitchFamily="34" charset="-122"/>
                  <a:ea typeface="微软雅黑" panose="020B0503020204020204" pitchFamily="34" charset="-122"/>
                </a:rPr>
                <a:t>App</a:t>
              </a:r>
              <a:r>
                <a:rPr lang="zh-CN" altLang="en-US" sz="2000" dirty="0">
                  <a:latin typeface="微软雅黑" panose="020B0503020204020204" pitchFamily="34" charset="-122"/>
                  <a:ea typeface="微软雅黑" panose="020B0503020204020204" pitchFamily="34" charset="-122"/>
                </a:rPr>
                <a:t>，支付宝付款，目前也支持人工现金付款。消费者可到店购买，也可以在盒马</a:t>
              </a:r>
              <a:r>
                <a:rPr lang="en-US" altLang="zh-CN" sz="2000" dirty="0">
                  <a:latin typeface="微软雅黑" panose="020B0503020204020204" pitchFamily="34" charset="-122"/>
                  <a:ea typeface="微软雅黑" panose="020B0503020204020204" pitchFamily="34" charset="-122"/>
                </a:rPr>
                <a:t>App</a:t>
              </a:r>
              <a:r>
                <a:rPr lang="zh-CN" altLang="en-US" sz="2000" dirty="0">
                  <a:latin typeface="微软雅黑" panose="020B0503020204020204" pitchFamily="34" charset="-122"/>
                  <a:ea typeface="微软雅黑" panose="020B0503020204020204" pitchFamily="34" charset="-122"/>
                </a:rPr>
                <a:t>下单。最大的特点之一就是快速配送：门店附近</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公里范围内，</a:t>
              </a:r>
              <a:r>
                <a:rPr lang="en-US" altLang="zh-CN" sz="2000" dirty="0">
                  <a:latin typeface="微软雅黑" panose="020B0503020204020204" pitchFamily="34" charset="-122"/>
                  <a:ea typeface="微软雅黑" panose="020B0503020204020204" pitchFamily="34" charset="-122"/>
                </a:rPr>
                <a:t>30</a:t>
              </a:r>
              <a:r>
                <a:rPr lang="zh-CN" altLang="en-US" sz="2000" dirty="0">
                  <a:latin typeface="微软雅黑" panose="020B0503020204020204" pitchFamily="34" charset="-122"/>
                  <a:ea typeface="微软雅黑" panose="020B0503020204020204" pitchFamily="34" charset="-122"/>
                </a:rPr>
                <a:t>分钟送货上门。</a:t>
              </a:r>
              <a:endParaRPr lang="en-US" altLang="zh-CN" sz="2000" dirty="0">
                <a:latin typeface="微软雅黑" panose="020B0503020204020204" pitchFamily="34" charset="-122"/>
                <a:ea typeface="微软雅黑" panose="020B0503020204020204" pitchFamily="34" charset="-122"/>
              </a:endParaRPr>
            </a:p>
            <a:p>
              <a:pPr>
                <a:lnSpc>
                  <a:spcPct val="100000"/>
                </a:lnSpc>
                <a:spcBef>
                  <a:spcPct val="0"/>
                </a:spcBef>
                <a:buFontTx/>
                <a:buNone/>
              </a:pPr>
              <a:endParaRPr lang="zh-CN" altLang="en-US" sz="2000" dirty="0">
                <a:latin typeface="黑体" panose="02010609060101010101" pitchFamily="49" charset="-122"/>
              </a:endParaRPr>
            </a:p>
          </p:txBody>
        </p:sp>
        <p:sp>
          <p:nvSpPr>
            <p:cNvPr id="24601" name="矩形 47">
              <a:extLst>
                <a:ext uri="{FF2B5EF4-FFF2-40B4-BE49-F238E27FC236}">
                  <a16:creationId xmlns:a16="http://schemas.microsoft.com/office/drawing/2014/main" id="{7A4A0B73-2E21-4D8B-9345-AADA49217EE1}"/>
                </a:ext>
              </a:extLst>
            </p:cNvPr>
            <p:cNvSpPr>
              <a:spLocks noChangeArrowheads="1"/>
            </p:cNvSpPr>
            <p:nvPr/>
          </p:nvSpPr>
          <p:spPr bwMode="auto">
            <a:xfrm flipV="1">
              <a:off x="13300345" y="3855855"/>
              <a:ext cx="10606055" cy="221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endParaRPr lang="zh-CN" altLang="en-US" sz="2000" dirty="0">
                <a:latin typeface="黑体" panose="02010609060101010101" pitchFamily="49" charset="-122"/>
              </a:endParaRPr>
            </a:p>
          </p:txBody>
        </p:sp>
      </p:grpSp>
      <p:sp>
        <p:nvSpPr>
          <p:cNvPr id="24583" name="文本框 12">
            <a:extLst>
              <a:ext uri="{FF2B5EF4-FFF2-40B4-BE49-F238E27FC236}">
                <a16:creationId xmlns:a16="http://schemas.microsoft.com/office/drawing/2014/main" id="{47BB4C7F-4421-4523-BA50-3E4D7727678E}"/>
              </a:ext>
            </a:extLst>
          </p:cNvPr>
          <p:cNvSpPr>
            <a:spLocks noChangeArrowheads="1"/>
          </p:cNvSpPr>
          <p:nvPr/>
        </p:nvSpPr>
        <p:spPr bwMode="auto">
          <a:xfrm>
            <a:off x="5285521" y="334139"/>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rPr>
              <a:t>盒马鲜生</a:t>
            </a:r>
            <a:endParaRPr lang="en-US" altLang="zh-CN" b="1" u="sng" dirty="0">
              <a:solidFill>
                <a:srgbClr val="262626"/>
              </a:solidFill>
              <a:latin typeface="微软雅黑" panose="020B0503020204020204" pitchFamily="34" charset="-122"/>
              <a:ea typeface="微软雅黑" panose="020B0503020204020204" pitchFamily="34" charset="-122"/>
              <a:sym typeface="华文宋体" panose="02010600040101010101" pitchFamily="2" charset="-122"/>
            </a:endParaRPr>
          </a:p>
        </p:txBody>
      </p:sp>
      <p:grpSp>
        <p:nvGrpSpPr>
          <p:cNvPr id="24584" name="组合 1">
            <a:extLst>
              <a:ext uri="{FF2B5EF4-FFF2-40B4-BE49-F238E27FC236}">
                <a16:creationId xmlns:a16="http://schemas.microsoft.com/office/drawing/2014/main" id="{F5A8495C-2B76-40B1-8EB8-C884BAA2B35E}"/>
              </a:ext>
            </a:extLst>
          </p:cNvPr>
          <p:cNvGrpSpPr>
            <a:grpSpLocks/>
          </p:cNvGrpSpPr>
          <p:nvPr/>
        </p:nvGrpSpPr>
        <p:grpSpPr bwMode="auto">
          <a:xfrm>
            <a:off x="5367338" y="1000125"/>
            <a:ext cx="1468437" cy="307975"/>
            <a:chOff x="0" y="0"/>
            <a:chExt cx="1541192" cy="321992"/>
          </a:xfrm>
        </p:grpSpPr>
        <p:sp>
          <p:nvSpPr>
            <p:cNvPr id="24585" name="椭圆 13">
              <a:extLst>
                <a:ext uri="{FF2B5EF4-FFF2-40B4-BE49-F238E27FC236}">
                  <a16:creationId xmlns:a16="http://schemas.microsoft.com/office/drawing/2014/main" id="{6526AEA0-D544-4949-8894-019BA4FD084C}"/>
                </a:ext>
              </a:extLst>
            </p:cNvPr>
            <p:cNvSpPr>
              <a:spLocks noChangeArrowheads="1"/>
            </p:cNvSpPr>
            <p:nvPr/>
          </p:nvSpPr>
          <p:spPr bwMode="auto">
            <a:xfrm>
              <a:off x="0" y="0"/>
              <a:ext cx="321992" cy="321992"/>
            </a:xfrm>
            <a:prstGeom prst="ellipse">
              <a:avLst/>
            </a:prstGeom>
            <a:solidFill>
              <a:srgbClr val="2F2637"/>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86" name="椭圆 15">
              <a:extLst>
                <a:ext uri="{FF2B5EF4-FFF2-40B4-BE49-F238E27FC236}">
                  <a16:creationId xmlns:a16="http://schemas.microsoft.com/office/drawing/2014/main" id="{C016518C-AC14-491F-89B7-45AD70F57B18}"/>
                </a:ext>
              </a:extLst>
            </p:cNvPr>
            <p:cNvSpPr>
              <a:spLocks noChangeArrowheads="1"/>
            </p:cNvSpPr>
            <p:nvPr/>
          </p:nvSpPr>
          <p:spPr bwMode="auto">
            <a:xfrm>
              <a:off x="4064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87" name="椭圆 16">
              <a:extLst>
                <a:ext uri="{FF2B5EF4-FFF2-40B4-BE49-F238E27FC236}">
                  <a16:creationId xmlns:a16="http://schemas.microsoft.com/office/drawing/2014/main" id="{91425741-AD01-42DA-BDC0-6313B99D7DF6}"/>
                </a:ext>
              </a:extLst>
            </p:cNvPr>
            <p:cNvSpPr>
              <a:spLocks noChangeArrowheads="1"/>
            </p:cNvSpPr>
            <p:nvPr/>
          </p:nvSpPr>
          <p:spPr bwMode="auto">
            <a:xfrm>
              <a:off x="8128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88" name="椭圆 17">
              <a:extLst>
                <a:ext uri="{FF2B5EF4-FFF2-40B4-BE49-F238E27FC236}">
                  <a16:creationId xmlns:a16="http://schemas.microsoft.com/office/drawing/2014/main" id="{7D779166-DC03-4C9D-8A8D-F9B6E9DA7F2C}"/>
                </a:ext>
              </a:extLst>
            </p:cNvPr>
            <p:cNvSpPr>
              <a:spLocks noChangeArrowheads="1"/>
            </p:cNvSpPr>
            <p:nvPr/>
          </p:nvSpPr>
          <p:spPr bwMode="auto">
            <a:xfrm>
              <a:off x="1219200" y="0"/>
              <a:ext cx="321992" cy="321992"/>
            </a:xfrm>
            <a:prstGeom prst="ellipse">
              <a:avLst/>
            </a:prstGeom>
            <a:solidFill>
              <a:srgbClr val="D0EAEB"/>
            </a:solidFill>
            <a:ln w="9525">
              <a:solidFill>
                <a:srgbClr val="2F2637">
                  <a:alpha val="50195"/>
                </a:srgbClr>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3" name="矩形 2">
            <a:extLst>
              <a:ext uri="{FF2B5EF4-FFF2-40B4-BE49-F238E27FC236}">
                <a16:creationId xmlns:a16="http://schemas.microsoft.com/office/drawing/2014/main" id="{C5B934FA-4724-4840-AD28-F5E38296F08D}"/>
              </a:ext>
            </a:extLst>
          </p:cNvPr>
          <p:cNvSpPr/>
          <p:nvPr/>
        </p:nvSpPr>
        <p:spPr>
          <a:xfrm>
            <a:off x="6473259" y="4197765"/>
            <a:ext cx="5510621" cy="2554545"/>
          </a:xfrm>
          <a:prstGeom prst="rect">
            <a:avLst/>
          </a:prstGeom>
        </p:spPr>
        <p:txBody>
          <a:bodyPr wrap="square">
            <a:spAutoFit/>
          </a:bodyPr>
          <a:lstStyle/>
          <a:p>
            <a:pPr algn="just"/>
            <a:r>
              <a:rPr lang="zh-CN" altLang="en-US" sz="2000" dirty="0">
                <a:latin typeface="微软雅黑" panose="020B0503020204020204" pitchFamily="34" charset="-122"/>
                <a:ea typeface="微软雅黑" panose="020B0503020204020204" pitchFamily="34" charset="-122"/>
              </a:rPr>
              <a:t>盒马鲜生国内首家线下门店是</a:t>
            </a:r>
            <a:r>
              <a:rPr lang="en-US" altLang="zh-CN" sz="2000" dirty="0">
                <a:latin typeface="微软雅黑" panose="020B0503020204020204" pitchFamily="34" charset="-122"/>
                <a:ea typeface="微软雅黑" panose="020B0503020204020204" pitchFamily="34" charset="-122"/>
              </a:rPr>
              <a:t>2017</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月开业的上海金桥广场店，面积达</a:t>
            </a:r>
            <a:r>
              <a:rPr lang="en-US" altLang="zh-CN" sz="2000" dirty="0">
                <a:latin typeface="微软雅黑" panose="020B0503020204020204" pitchFamily="34" charset="-122"/>
                <a:ea typeface="微软雅黑" panose="020B0503020204020204" pitchFamily="34" charset="-122"/>
              </a:rPr>
              <a:t>4500</a:t>
            </a:r>
            <a:r>
              <a:rPr lang="zh-CN" altLang="en-US" sz="2000" dirty="0">
                <a:latin typeface="微软雅黑" panose="020B0503020204020204" pitchFamily="34" charset="-122"/>
                <a:ea typeface="微软雅黑" panose="020B0503020204020204" pitchFamily="34" charset="-122"/>
              </a:rPr>
              <a:t>平米。依托金桥的便利位置和保税区的便利条件，这里的商品价格比一般超市便宜</a:t>
            </a:r>
            <a:r>
              <a:rPr lang="en-US" altLang="zh-CN" sz="2000" dirty="0">
                <a:latin typeface="微软雅黑" panose="020B0503020204020204" pitchFamily="34" charset="-122"/>
                <a:ea typeface="微软雅黑" panose="020B0503020204020204" pitchFamily="34" charset="-122"/>
              </a:rPr>
              <a:t>5%-20%</a:t>
            </a:r>
            <a:r>
              <a:rPr lang="zh-CN" altLang="en-US" sz="2000" dirty="0">
                <a:latin typeface="微软雅黑" panose="020B0503020204020204" pitchFamily="34" charset="-122"/>
                <a:ea typeface="微软雅黑" panose="020B0503020204020204" pitchFamily="34" charset="-122"/>
              </a:rPr>
              <a:t>，并且还能保证</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公里之内半个小时内送达。目前盒马鲜生一共有</a:t>
            </a:r>
            <a:r>
              <a:rPr lang="en-US" altLang="zh-CN" sz="2000" dirty="0">
                <a:latin typeface="微软雅黑" panose="020B0503020204020204" pitchFamily="34" charset="-122"/>
                <a:ea typeface="微软雅黑" panose="020B0503020204020204" pitchFamily="34" charset="-122"/>
              </a:rPr>
              <a:t>13</a:t>
            </a:r>
            <a:r>
              <a:rPr lang="zh-CN" altLang="en-US" sz="2000" dirty="0">
                <a:latin typeface="微软雅黑" panose="020B0503020204020204" pitchFamily="34" charset="-122"/>
                <a:ea typeface="微软雅黑" panose="020B0503020204020204" pitchFamily="34" charset="-122"/>
              </a:rPr>
              <a:t>家门店，其中上海</a:t>
            </a:r>
            <a:r>
              <a:rPr lang="en-US" altLang="zh-CN" sz="2000" dirty="0">
                <a:latin typeface="微软雅黑" panose="020B0503020204020204" pitchFamily="34" charset="-122"/>
                <a:ea typeface="微软雅黑" panose="020B0503020204020204" pitchFamily="34" charset="-122"/>
              </a:rPr>
              <a:t>10</a:t>
            </a:r>
            <a:r>
              <a:rPr lang="zh-CN" altLang="en-US" sz="2000" dirty="0">
                <a:latin typeface="微软雅黑" panose="020B0503020204020204" pitchFamily="34" charset="-122"/>
                <a:ea typeface="微软雅黑" panose="020B0503020204020204" pitchFamily="34" charset="-122"/>
              </a:rPr>
              <a:t>家，北京</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家，宁波</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家。盒马营业时间超过半年的门店已经基本实现盈利。</a:t>
            </a:r>
          </a:p>
        </p:txBody>
      </p:sp>
      <p:pic>
        <p:nvPicPr>
          <p:cNvPr id="9" name="图片 8" descr="图片包含 室内, 天花板, 厨房, 餐桌&#10;&#10;已生成极高可信度的说明">
            <a:extLst>
              <a:ext uri="{FF2B5EF4-FFF2-40B4-BE49-F238E27FC236}">
                <a16:creationId xmlns:a16="http://schemas.microsoft.com/office/drawing/2014/main" id="{A2A058E8-7C8B-4FB0-9FAC-4769BB32F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6681" y="1424343"/>
            <a:ext cx="5355042" cy="2690122"/>
          </a:xfrm>
          <a:prstGeom prst="rect">
            <a:avLst/>
          </a:prstGeom>
        </p:spPr>
      </p:pic>
      <p:pic>
        <p:nvPicPr>
          <p:cNvPr id="11" name="图片 10" descr="图片包含 餐桌, 室内, 建筑物, 地板&#10;&#10;已生成极高可信度的说明">
            <a:extLst>
              <a:ext uri="{FF2B5EF4-FFF2-40B4-BE49-F238E27FC236}">
                <a16:creationId xmlns:a16="http://schemas.microsoft.com/office/drawing/2014/main" id="{73DBBE52-C2F0-4A9E-A3BC-836CE5430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88" y="3841846"/>
            <a:ext cx="5715000" cy="2838450"/>
          </a:xfrm>
          <a:prstGeom prst="rect">
            <a:avLst/>
          </a:prstGeom>
        </p:spPr>
      </p:pic>
    </p:spTree>
  </p:cSld>
  <p:clrMapOvr>
    <a:masterClrMapping/>
  </p:clrMapOvr>
  <p:transition spd="slow">
    <p:push/>
  </p:transition>
</p:sld>
</file>

<file path=ppt/theme/theme1.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1420</TotalTime>
  <Pages>0</Pages>
  <Words>2206</Words>
  <Characters>0</Characters>
  <Application>Microsoft Office PowerPoint</Application>
  <DocSecurity>0</DocSecurity>
  <PresentationFormat>宽屏</PresentationFormat>
  <Lines>0</Lines>
  <Paragraphs>187</Paragraphs>
  <Slides>24</Slides>
  <Notes>9</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24</vt:i4>
      </vt:variant>
    </vt:vector>
  </HeadingPairs>
  <TitlesOfParts>
    <vt:vector size="34" baseType="lpstr">
      <vt:lpstr>黑体</vt:lpstr>
      <vt:lpstr>华文宋体</vt:lpstr>
      <vt:lpstr>宋体</vt:lpstr>
      <vt:lpstr>微软雅黑</vt:lpstr>
      <vt:lpstr>Arial</vt:lpstr>
      <vt:lpstr>Calibri</vt:lpstr>
      <vt:lpstr>Calibri Light</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许仁楷</dc:creator>
  <cp:lastModifiedBy>Yun Tu</cp:lastModifiedBy>
  <cp:revision>302</cp:revision>
  <dcterms:created xsi:type="dcterms:W3CDTF">2015-09-02T15:45:00Z</dcterms:created>
  <dcterms:modified xsi:type="dcterms:W3CDTF">2017-11-09T05:35:41Z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2052-9.1.0.5184</vt:lpwstr>
  </property>
</Properties>
</file>